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>
  <p:sldMasterIdLst>
    <p:sldMasterId id="2147483862" r:id="rId1"/>
  </p:sldMasterIdLst>
  <p:notesMasterIdLst>
    <p:notesMasterId r:id="rId35"/>
  </p:notesMasterIdLst>
  <p:handoutMasterIdLst>
    <p:handoutMasterId r:id="rId36"/>
  </p:handoutMasterIdLst>
  <p:sldIdLst>
    <p:sldId id="350" r:id="rId2"/>
    <p:sldId id="457" r:id="rId3"/>
    <p:sldId id="655" r:id="rId4"/>
    <p:sldId id="678" r:id="rId5"/>
    <p:sldId id="656" r:id="rId6"/>
    <p:sldId id="657" r:id="rId7"/>
    <p:sldId id="622" r:id="rId8"/>
    <p:sldId id="682" r:id="rId9"/>
    <p:sldId id="683" r:id="rId10"/>
    <p:sldId id="684" r:id="rId11"/>
    <p:sldId id="658" r:id="rId12"/>
    <p:sldId id="685" r:id="rId13"/>
    <p:sldId id="686" r:id="rId14"/>
    <p:sldId id="689" r:id="rId15"/>
    <p:sldId id="690" r:id="rId16"/>
    <p:sldId id="691" r:id="rId17"/>
    <p:sldId id="692" r:id="rId18"/>
    <p:sldId id="693" r:id="rId19"/>
    <p:sldId id="694" r:id="rId20"/>
    <p:sldId id="695" r:id="rId21"/>
    <p:sldId id="696" r:id="rId22"/>
    <p:sldId id="697" r:id="rId23"/>
    <p:sldId id="698" r:id="rId24"/>
    <p:sldId id="699" r:id="rId25"/>
    <p:sldId id="700" r:id="rId26"/>
    <p:sldId id="701" r:id="rId27"/>
    <p:sldId id="702" r:id="rId28"/>
    <p:sldId id="703" r:id="rId29"/>
    <p:sldId id="704" r:id="rId30"/>
    <p:sldId id="533" r:id="rId31"/>
    <p:sldId id="687" r:id="rId32"/>
    <p:sldId id="705" r:id="rId33"/>
    <p:sldId id="688" r:id="rId34"/>
  </p:sldIdLst>
  <p:sldSz cx="9144000" cy="6858000" type="screen4x3"/>
  <p:notesSz cx="6797675" cy="9926638"/>
  <p:defaultTextStyle>
    <a:defPPr>
      <a:defRPr lang="de-DE"/>
    </a:defPPr>
    <a:lvl1pPr algn="l" defTabSz="457200" rtl="0" eaLnBrk="0" fontAlgn="base" hangingPunct="0">
      <a:spcBef>
        <a:spcPct val="0"/>
      </a:spcBef>
      <a:spcAft>
        <a:spcPct val="0"/>
      </a:spcAft>
      <a:defRPr sz="2400" b="1" kern="1200">
        <a:solidFill>
          <a:srgbClr val="6F7878"/>
        </a:solidFill>
        <a:latin typeface="Tahoma" charset="0"/>
        <a:ea typeface="MS PGothic" charset="0"/>
        <a:cs typeface="MS PGothic" charset="0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sz="2400" b="1" kern="1200">
        <a:solidFill>
          <a:srgbClr val="6F7878"/>
        </a:solidFill>
        <a:latin typeface="Tahoma" charset="0"/>
        <a:ea typeface="MS PGothic" charset="0"/>
        <a:cs typeface="MS PGothic" charset="0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sz="2400" b="1" kern="1200">
        <a:solidFill>
          <a:srgbClr val="6F7878"/>
        </a:solidFill>
        <a:latin typeface="Tahoma" charset="0"/>
        <a:ea typeface="MS PGothic" charset="0"/>
        <a:cs typeface="MS PGothic" charset="0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sz="2400" b="1" kern="1200">
        <a:solidFill>
          <a:srgbClr val="6F7878"/>
        </a:solidFill>
        <a:latin typeface="Tahoma" charset="0"/>
        <a:ea typeface="MS PGothic" charset="0"/>
        <a:cs typeface="MS PGothic" charset="0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sz="2400" b="1" kern="1200">
        <a:solidFill>
          <a:srgbClr val="6F7878"/>
        </a:solidFill>
        <a:latin typeface="Tahoma" charset="0"/>
        <a:ea typeface="MS PGothic" charset="0"/>
        <a:cs typeface="MS PGothic" charset="0"/>
      </a:defRPr>
    </a:lvl5pPr>
    <a:lvl6pPr marL="2286000" algn="l" defTabSz="457200" rtl="0" eaLnBrk="1" latinLnBrk="0" hangingPunct="1">
      <a:defRPr sz="2400" b="1" kern="1200">
        <a:solidFill>
          <a:srgbClr val="6F7878"/>
        </a:solidFill>
        <a:latin typeface="Tahoma" charset="0"/>
        <a:ea typeface="MS PGothic" charset="0"/>
        <a:cs typeface="MS PGothic" charset="0"/>
      </a:defRPr>
    </a:lvl6pPr>
    <a:lvl7pPr marL="2743200" algn="l" defTabSz="457200" rtl="0" eaLnBrk="1" latinLnBrk="0" hangingPunct="1">
      <a:defRPr sz="2400" b="1" kern="1200">
        <a:solidFill>
          <a:srgbClr val="6F7878"/>
        </a:solidFill>
        <a:latin typeface="Tahoma" charset="0"/>
        <a:ea typeface="MS PGothic" charset="0"/>
        <a:cs typeface="MS PGothic" charset="0"/>
      </a:defRPr>
    </a:lvl7pPr>
    <a:lvl8pPr marL="3200400" algn="l" defTabSz="457200" rtl="0" eaLnBrk="1" latinLnBrk="0" hangingPunct="1">
      <a:defRPr sz="2400" b="1" kern="1200">
        <a:solidFill>
          <a:srgbClr val="6F7878"/>
        </a:solidFill>
        <a:latin typeface="Tahoma" charset="0"/>
        <a:ea typeface="MS PGothic" charset="0"/>
        <a:cs typeface="MS PGothic" charset="0"/>
      </a:defRPr>
    </a:lvl8pPr>
    <a:lvl9pPr marL="3657600" algn="l" defTabSz="457200" rtl="0" eaLnBrk="1" latinLnBrk="0" hangingPunct="1">
      <a:defRPr sz="2400" b="1" kern="1200">
        <a:solidFill>
          <a:srgbClr val="6F7878"/>
        </a:solidFill>
        <a:latin typeface="Tahoma" charset="0"/>
        <a:ea typeface="MS PGothic" charset="0"/>
        <a:cs typeface="MS PGothic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574">
          <p15:clr>
            <a:srgbClr val="A4A3A4"/>
          </p15:clr>
        </p15:guide>
        <p15:guide id="2" orient="horz" pos="986">
          <p15:clr>
            <a:srgbClr val="A4A3A4"/>
          </p15:clr>
        </p15:guide>
        <p15:guide id="3" orient="horz" pos="3881">
          <p15:clr>
            <a:srgbClr val="A4A3A4"/>
          </p15:clr>
        </p15:guide>
        <p15:guide id="4" pos="1105">
          <p15:clr>
            <a:srgbClr val="A4A3A4"/>
          </p15:clr>
        </p15:guide>
        <p15:guide id="5" pos="5310">
          <p15:clr>
            <a:srgbClr val="A4A3A4"/>
          </p15:clr>
        </p15:guide>
        <p15:guide id="6" pos="4700">
          <p15:clr>
            <a:srgbClr val="A4A3A4"/>
          </p15:clr>
        </p15:guide>
        <p15:guide id="7" pos="493">
          <p15:clr>
            <a:srgbClr val="A4A3A4"/>
          </p15:clr>
        </p15:guide>
        <p15:guide id="8" orient="horz" pos="2211">
          <p15:clr>
            <a:srgbClr val="A4A3A4"/>
          </p15:clr>
        </p15:guide>
        <p15:guide id="9" orient="horz" pos="1191">
          <p15:clr>
            <a:srgbClr val="A4A3A4"/>
          </p15:clr>
        </p15:guide>
        <p15:guide id="10" pos="318">
          <p15:clr>
            <a:srgbClr val="A4A3A4"/>
          </p15:clr>
        </p15:guide>
        <p15:guide id="11" orient="horz" pos="2498">
          <p15:clr>
            <a:srgbClr val="A4A3A4"/>
          </p15:clr>
        </p15:guide>
        <p15:guide id="12" orient="horz" pos="1007">
          <p15:clr>
            <a:srgbClr val="A4A3A4"/>
          </p15:clr>
        </p15:guide>
        <p15:guide id="13" orient="horz" pos="4108">
          <p15:clr>
            <a:srgbClr val="A4A3A4"/>
          </p15:clr>
        </p15:guide>
        <p15:guide id="14" orient="horz" pos="2223">
          <p15:clr>
            <a:srgbClr val="A4A3A4"/>
          </p15:clr>
        </p15:guide>
        <p15:guide id="15" orient="horz" pos="172">
          <p15:clr>
            <a:srgbClr val="A4A3A4"/>
          </p15:clr>
        </p15:guide>
        <p15:guide id="16" pos="2054">
          <p15:clr>
            <a:srgbClr val="A4A3A4"/>
          </p15:clr>
        </p15:guide>
        <p15:guide id="17" pos="5074">
          <p15:clr>
            <a:srgbClr val="A4A3A4"/>
          </p15:clr>
        </p15:guide>
        <p15:guide id="18" pos="2013">
          <p15:clr>
            <a:srgbClr val="A4A3A4"/>
          </p15:clr>
        </p15:guide>
        <p15:guide id="19" pos="51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or" initials="A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clrMode="gray" hiddenSlides="1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1081C7"/>
    <a:srgbClr val="000000"/>
    <a:srgbClr val="E7E9E9"/>
    <a:srgbClr val="C83C5A"/>
    <a:srgbClr val="6A0063"/>
    <a:srgbClr val="15A640"/>
    <a:srgbClr val="F5A017"/>
    <a:srgbClr val="F8002B"/>
    <a:srgbClr val="6E82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17" autoAdjust="0"/>
    <p:restoredTop sz="94545" autoAdjust="0"/>
  </p:normalViewPr>
  <p:slideViewPr>
    <p:cSldViewPr snapToGrid="0" snapToObjects="1">
      <p:cViewPr varScale="1">
        <p:scale>
          <a:sx n="117" d="100"/>
          <a:sy n="117" d="100"/>
        </p:scale>
        <p:origin x="1408" y="184"/>
      </p:cViewPr>
      <p:guideLst>
        <p:guide orient="horz" pos="2574"/>
        <p:guide orient="horz" pos="986"/>
        <p:guide orient="horz" pos="3881"/>
        <p:guide pos="1105"/>
        <p:guide pos="5310"/>
        <p:guide pos="4700"/>
        <p:guide pos="493"/>
        <p:guide orient="horz" pos="2211"/>
        <p:guide orient="horz" pos="1191"/>
        <p:guide pos="318"/>
        <p:guide orient="horz" pos="2498"/>
        <p:guide orient="horz" pos="1007"/>
        <p:guide orient="horz" pos="4108"/>
        <p:guide orient="horz" pos="2223"/>
        <p:guide orient="horz" pos="172"/>
        <p:guide pos="2054"/>
        <p:guide pos="5074"/>
        <p:guide pos="2013"/>
        <p:guide pos="51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notesViewPr>
    <p:cSldViewPr snapToGrid="0" snapToObjects="1">
      <p:cViewPr varScale="1">
        <p:scale>
          <a:sx n="49" d="100"/>
          <a:sy n="49" d="100"/>
        </p:scale>
        <p:origin x="-2922" y="-90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5300"/>
          </a:xfrm>
          <a:prstGeom prst="rect">
            <a:avLst/>
          </a:prstGeom>
        </p:spPr>
        <p:txBody>
          <a:bodyPr vert="horz" lIns="95559" tIns="47780" rIns="95559" bIns="47780" rtlCol="0"/>
          <a:lstStyle>
            <a:lvl1pPr algn="l" eaLnBrk="1" hangingPunct="1">
              <a:spcBef>
                <a:spcPct val="0"/>
              </a:spcBef>
              <a:buFontTx/>
              <a:buNone/>
              <a:defRPr sz="1300" b="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5300"/>
          </a:xfrm>
          <a:prstGeom prst="rect">
            <a:avLst/>
          </a:prstGeom>
        </p:spPr>
        <p:txBody>
          <a:bodyPr vert="horz" wrap="square" lIns="95559" tIns="47780" rIns="95559" bIns="4778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 b="0">
                <a:solidFill>
                  <a:schemeClr val="tx1"/>
                </a:solidFill>
                <a:latin typeface="Calibri" charset="0"/>
              </a:defRPr>
            </a:lvl1pPr>
          </a:lstStyle>
          <a:p>
            <a:pPr>
              <a:defRPr/>
            </a:pPr>
            <a:fld id="{9068C24B-EC08-3241-A722-993C47AB2287}" type="datetimeFigureOut">
              <a:rPr lang="de-DE"/>
              <a:pPr>
                <a:defRPr/>
              </a:pPr>
              <a:t>17.12.18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5300"/>
          </a:xfrm>
          <a:prstGeom prst="rect">
            <a:avLst/>
          </a:prstGeom>
        </p:spPr>
        <p:txBody>
          <a:bodyPr vert="horz" lIns="95559" tIns="47780" rIns="95559" bIns="47780" rtlCol="0" anchor="b"/>
          <a:lstStyle>
            <a:lvl1pPr algn="l" eaLnBrk="1" hangingPunct="1">
              <a:spcBef>
                <a:spcPct val="0"/>
              </a:spcBef>
              <a:buFontTx/>
              <a:buNone/>
              <a:defRPr sz="1300" b="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5300"/>
          </a:xfrm>
          <a:prstGeom prst="rect">
            <a:avLst/>
          </a:prstGeom>
        </p:spPr>
        <p:txBody>
          <a:bodyPr vert="horz" wrap="square" lIns="95559" tIns="47780" rIns="95559" bIns="4778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 b="0">
                <a:solidFill>
                  <a:schemeClr val="tx1"/>
                </a:solidFill>
                <a:latin typeface="Calibri" charset="0"/>
              </a:defRPr>
            </a:lvl1pPr>
          </a:lstStyle>
          <a:p>
            <a:pPr>
              <a:defRPr/>
            </a:pPr>
            <a:fld id="{FC24E589-C1BA-D541-A044-9DB7A8C1EAF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7117778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5300"/>
          </a:xfrm>
          <a:prstGeom prst="rect">
            <a:avLst/>
          </a:prstGeom>
        </p:spPr>
        <p:txBody>
          <a:bodyPr vert="horz" lIns="95559" tIns="47780" rIns="95559" bIns="47780" rtlCol="0"/>
          <a:lstStyle>
            <a:lvl1pPr algn="l" eaLnBrk="1" hangingPunct="1">
              <a:spcBef>
                <a:spcPct val="0"/>
              </a:spcBef>
              <a:buFontTx/>
              <a:buNone/>
              <a:defRPr sz="1300" b="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5300"/>
          </a:xfrm>
          <a:prstGeom prst="rect">
            <a:avLst/>
          </a:prstGeom>
        </p:spPr>
        <p:txBody>
          <a:bodyPr vert="horz" wrap="square" lIns="95559" tIns="47780" rIns="95559" bIns="4778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 b="0">
                <a:solidFill>
                  <a:schemeClr val="tx1"/>
                </a:solidFill>
                <a:latin typeface="Calibri" charset="0"/>
              </a:defRPr>
            </a:lvl1pPr>
          </a:lstStyle>
          <a:p>
            <a:pPr>
              <a:defRPr/>
            </a:pPr>
            <a:fld id="{4A44985B-981C-0842-B659-8DF6F80E437A}" type="datetimeFigureOut">
              <a:rPr lang="de-DE"/>
              <a:pPr>
                <a:defRPr/>
              </a:pPr>
              <a:t>17.12.18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59" tIns="47780" rIns="95559" bIns="47780" rtlCol="0" anchor="ctr"/>
          <a:lstStyle/>
          <a:p>
            <a:pPr lvl="0"/>
            <a:endParaRPr lang="de-DE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wrap="square" lIns="95559" tIns="47780" rIns="95559" bIns="4778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5300"/>
          </a:xfrm>
          <a:prstGeom prst="rect">
            <a:avLst/>
          </a:prstGeom>
        </p:spPr>
        <p:txBody>
          <a:bodyPr vert="horz" lIns="95559" tIns="47780" rIns="95559" bIns="47780" rtlCol="0" anchor="b"/>
          <a:lstStyle>
            <a:lvl1pPr algn="l" eaLnBrk="1" hangingPunct="1">
              <a:spcBef>
                <a:spcPct val="0"/>
              </a:spcBef>
              <a:buFontTx/>
              <a:buNone/>
              <a:defRPr sz="1300" b="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5300"/>
          </a:xfrm>
          <a:prstGeom prst="rect">
            <a:avLst/>
          </a:prstGeom>
        </p:spPr>
        <p:txBody>
          <a:bodyPr vert="horz" wrap="square" lIns="95559" tIns="47780" rIns="95559" bIns="4778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 b="0">
                <a:solidFill>
                  <a:schemeClr val="tx1"/>
                </a:solidFill>
                <a:latin typeface="Calibri" charset="0"/>
              </a:defRPr>
            </a:lvl1pPr>
          </a:lstStyle>
          <a:p>
            <a:pPr>
              <a:defRPr/>
            </a:pPr>
            <a:fld id="{1A798030-9ACC-BF4D-8C6B-321C849EF2F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865538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charset="0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charset="0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charset="0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98030-9ACC-BF4D-8C6B-321C849EF2F0}" type="slidenum">
              <a:rPr lang="de-DE" smtClean="0"/>
              <a:pPr>
                <a:defRPr/>
              </a:pPr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58019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98030-9ACC-BF4D-8C6B-321C849EF2F0}" type="slidenum">
              <a:rPr lang="de-DE" smtClean="0"/>
              <a:pPr>
                <a:defRPr/>
              </a:pPr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76717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98030-9ACC-BF4D-8C6B-321C849EF2F0}" type="slidenum">
              <a:rPr lang="de-DE" smtClean="0"/>
              <a:pPr>
                <a:defRPr/>
              </a:pPr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55610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98030-9ACC-BF4D-8C6B-321C849EF2F0}" type="slidenum">
              <a:rPr lang="de-DE" smtClean="0"/>
              <a:pPr>
                <a:defRPr/>
              </a:pPr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649006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98030-9ACC-BF4D-8C6B-321C849EF2F0}" type="slidenum">
              <a:rPr lang="de-DE" smtClean="0"/>
              <a:pPr>
                <a:defRPr/>
              </a:pPr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143299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98030-9ACC-BF4D-8C6B-321C849EF2F0}" type="slidenum">
              <a:rPr lang="de-DE" smtClean="0"/>
              <a:pPr>
                <a:defRPr/>
              </a:pPr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768760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98030-9ACC-BF4D-8C6B-321C849EF2F0}" type="slidenum">
              <a:rPr lang="de-DE" smtClean="0"/>
              <a:pPr>
                <a:defRPr/>
              </a:pPr>
              <a:t>28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3871672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A798030-9ACC-BF4D-8C6B-321C849EF2F0}" type="slidenum">
              <a:rPr lang="de-DE" smtClean="0"/>
              <a:pPr>
                <a:defRPr/>
              </a:pPr>
              <a:t>29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709363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98030-9ACC-BF4D-8C6B-321C849EF2F0}" type="slidenum">
              <a:rPr lang="de-DE" smtClean="0"/>
              <a:pPr>
                <a:defRPr/>
              </a:pPr>
              <a:t>30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194345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98030-9ACC-BF4D-8C6B-321C849EF2F0}" type="slidenum">
              <a:rPr lang="de-DE" smtClean="0"/>
              <a:pPr>
                <a:defRPr/>
              </a:pPr>
              <a:t>31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416296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98030-9ACC-BF4D-8C6B-321C849EF2F0}" type="slidenum">
              <a:rPr lang="de-DE" smtClean="0"/>
              <a:pPr>
                <a:defRPr/>
              </a:pPr>
              <a:t>32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554558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98030-9ACC-BF4D-8C6B-321C849EF2F0}" type="slidenum">
              <a:rPr lang="de-DE" smtClean="0"/>
              <a:pPr>
                <a:defRPr/>
              </a:pPr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7620991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98030-9ACC-BF4D-8C6B-321C849EF2F0}" type="slidenum">
              <a:rPr lang="de-DE" smtClean="0"/>
              <a:pPr>
                <a:defRPr/>
              </a:pPr>
              <a:t>33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010430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98030-9ACC-BF4D-8C6B-321C849EF2F0}" type="slidenum">
              <a:rPr lang="de-DE" smtClean="0"/>
              <a:pPr>
                <a:defRPr/>
              </a:pPr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897342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98030-9ACC-BF4D-8C6B-321C849EF2F0}" type="slidenum">
              <a:rPr lang="de-DE" smtClean="0"/>
              <a:pPr>
                <a:defRPr/>
              </a:pPr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54782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98030-9ACC-BF4D-8C6B-321C849EF2F0}" type="slidenum">
              <a:rPr lang="de-DE" smtClean="0"/>
              <a:pPr>
                <a:defRPr/>
              </a:pPr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897342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98030-9ACC-BF4D-8C6B-321C849EF2F0}" type="slidenum">
              <a:rPr lang="de-DE" smtClean="0"/>
              <a:pPr>
                <a:defRPr/>
              </a:pPr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47009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98030-9ACC-BF4D-8C6B-321C849EF2F0}" type="slidenum">
              <a:rPr lang="de-DE" smtClean="0"/>
              <a:pPr>
                <a:defRPr/>
              </a:pPr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046776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98030-9ACC-BF4D-8C6B-321C849EF2F0}" type="slidenum">
              <a:rPr lang="de-DE" smtClean="0"/>
              <a:pPr>
                <a:defRPr/>
              </a:pPr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755790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98030-9ACC-BF4D-8C6B-321C849EF2F0}" type="slidenum">
              <a:rPr lang="de-DE" smtClean="0"/>
              <a:pPr>
                <a:defRPr/>
              </a:pPr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53496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6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70BF0DBD-72AB-B740-8811-B0E44FEE42B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9701" name="Titelplatzhalter 1"/>
          <p:cNvSpPr>
            <a:spLocks noGrp="1"/>
          </p:cNvSpPr>
          <p:nvPr>
            <p:ph type="ctrTitle" hasCustomPrompt="1"/>
          </p:nvPr>
        </p:nvSpPr>
        <p:spPr>
          <a:xfrm>
            <a:off x="685800" y="147638"/>
            <a:ext cx="6163733" cy="715962"/>
          </a:xfrm>
        </p:spPr>
        <p:txBody>
          <a:bodyPr anchor="b"/>
          <a:lstStyle>
            <a:lvl1pPr>
              <a:defRPr sz="2800">
                <a:solidFill>
                  <a:schemeClr val="accent1"/>
                </a:solidFill>
                <a:latin typeface="Tahoma" charset="0"/>
              </a:defRPr>
            </a:lvl1pPr>
          </a:lstStyle>
          <a:p>
            <a:pPr lvl="0"/>
            <a:r>
              <a:rPr lang="de-DE" noProof="0" dirty="0"/>
              <a:t>Titelmasterformat durch Klicken</a:t>
            </a:r>
          </a:p>
        </p:txBody>
      </p:sp>
      <p:sp>
        <p:nvSpPr>
          <p:cNvPr id="29702" name="Textplatzhalter 2"/>
          <p:cNvSpPr>
            <a:spLocks noGrp="1"/>
          </p:cNvSpPr>
          <p:nvPr>
            <p:ph type="subTitle" idx="1"/>
          </p:nvPr>
        </p:nvSpPr>
        <p:spPr>
          <a:xfrm>
            <a:off x="685800" y="999064"/>
            <a:ext cx="6430963" cy="745066"/>
          </a:xfrm>
        </p:spPr>
        <p:txBody>
          <a:bodyPr/>
          <a:lstStyle>
            <a:lvl1pPr marL="0" indent="0">
              <a:buNone/>
              <a:defRPr sz="2000">
                <a:solidFill>
                  <a:srgbClr val="6E8296"/>
                </a:solidFill>
                <a:latin typeface="Tahoma" charset="0"/>
              </a:defRPr>
            </a:lvl1pPr>
          </a:lstStyle>
          <a:p>
            <a:pPr lvl="0"/>
            <a:r>
              <a:rPr lang="de-DE" noProof="0" dirty="0"/>
              <a:t>Formatvorlage des Untertitelmasters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597222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Leer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20"/>
          <p:cNvSpPr/>
          <p:nvPr userDrawn="1"/>
        </p:nvSpPr>
        <p:spPr>
          <a:xfrm>
            <a:off x="73025" y="6316663"/>
            <a:ext cx="8959850" cy="436562"/>
          </a:xfrm>
          <a:prstGeom prst="rect">
            <a:avLst/>
          </a:prstGeom>
          <a:solidFill>
            <a:srgbClr val="E6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DE" sz="1000" b="0"/>
          </a:p>
        </p:txBody>
      </p:sp>
      <p:sp>
        <p:nvSpPr>
          <p:cNvPr id="8" name="Gleichschenkliges Dreieck 19"/>
          <p:cNvSpPr/>
          <p:nvPr userDrawn="1"/>
        </p:nvSpPr>
        <p:spPr>
          <a:xfrm rot="5400000">
            <a:off x="-107156" y="6219031"/>
            <a:ext cx="728662" cy="631826"/>
          </a:xfrm>
          <a:prstGeom prst="triangle">
            <a:avLst/>
          </a:prstGeom>
          <a:solidFill>
            <a:srgbClr val="2382BE"/>
          </a:solidFill>
          <a:ln w="85725" cmpd="sng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800" b="0" dirty="0">
                <a:solidFill>
                  <a:srgbClr val="DE193A"/>
                </a:solidFill>
              </a:rPr>
              <a:t> </a:t>
            </a:r>
          </a:p>
        </p:txBody>
      </p:sp>
      <p:pic>
        <p:nvPicPr>
          <p:cNvPr id="10" name="Bild 7" descr="Logo_INQA_regular_RGB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70825" y="-39688"/>
            <a:ext cx="1157288" cy="1330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Datumsplatzhalter 6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0BA96A4-9C6E-C043-97CB-FD4C1AA8A800}" type="datetime1">
              <a:rPr lang="de-DE" smtClean="0"/>
              <a:pPr>
                <a:defRPr/>
              </a:pPr>
              <a:t>17.12.18</a:t>
            </a:fld>
            <a:endParaRPr lang="de-DE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Initiative Neue Qualität der Arbeit		</a:t>
            </a:r>
          </a:p>
        </p:txBody>
      </p:sp>
      <p:sp>
        <p:nvSpPr>
          <p:cNvPr id="11" name="Foliennummernplatzhalt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B1D469-A284-374E-A15F-D76D02025EB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61993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20"/>
          <p:cNvSpPr/>
          <p:nvPr userDrawn="1"/>
        </p:nvSpPr>
        <p:spPr>
          <a:xfrm>
            <a:off x="73025" y="6316663"/>
            <a:ext cx="8959850" cy="436562"/>
          </a:xfrm>
          <a:prstGeom prst="rect">
            <a:avLst/>
          </a:prstGeom>
          <a:solidFill>
            <a:srgbClr val="E6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DE" sz="1000" b="0"/>
          </a:p>
        </p:txBody>
      </p:sp>
      <p:sp>
        <p:nvSpPr>
          <p:cNvPr id="5" name="Rechteck 16"/>
          <p:cNvSpPr/>
          <p:nvPr userDrawn="1"/>
        </p:nvSpPr>
        <p:spPr>
          <a:xfrm>
            <a:off x="107950" y="104775"/>
            <a:ext cx="8924925" cy="1149350"/>
          </a:xfrm>
          <a:prstGeom prst="rect">
            <a:avLst/>
          </a:prstGeom>
          <a:solidFill>
            <a:srgbClr val="E6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DE" sz="1800" b="0"/>
          </a:p>
        </p:txBody>
      </p:sp>
      <p:pic>
        <p:nvPicPr>
          <p:cNvPr id="6" name="Bild 7" descr="Logo_INQA_regular_RGB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70825" y="-39688"/>
            <a:ext cx="1157288" cy="1330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Gleichschenkliges Dreieck 6"/>
          <p:cNvSpPr/>
          <p:nvPr userDrawn="1"/>
        </p:nvSpPr>
        <p:spPr>
          <a:xfrm rot="5400000">
            <a:off x="-107157" y="6344444"/>
            <a:ext cx="728663" cy="631826"/>
          </a:xfrm>
          <a:prstGeom prst="triangle">
            <a:avLst/>
          </a:prstGeom>
          <a:solidFill>
            <a:srgbClr val="2382BE"/>
          </a:solidFill>
          <a:ln w="85725" cmpd="sng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800" b="0" dirty="0">
                <a:solidFill>
                  <a:srgbClr val="DE193A"/>
                </a:solidFill>
              </a:rPr>
              <a:t> </a:t>
            </a:r>
          </a:p>
        </p:txBody>
      </p:sp>
      <p:sp>
        <p:nvSpPr>
          <p:cNvPr id="29701" name="Titelplatzhalter 1"/>
          <p:cNvSpPr>
            <a:spLocks noGrp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 anchor="b"/>
          <a:lstStyle>
            <a:lvl1pPr>
              <a:defRPr sz="2800">
                <a:latin typeface="Tahoma" charset="0"/>
              </a:defRPr>
            </a:lvl1pPr>
          </a:lstStyle>
          <a:p>
            <a:pPr lvl="0"/>
            <a:r>
              <a:rPr lang="de-DE" noProof="0"/>
              <a:t>Titelmasterformat durch Klicken bearbeiten</a:t>
            </a:r>
            <a:endParaRPr lang="de-DE" noProof="0" dirty="0"/>
          </a:p>
        </p:txBody>
      </p:sp>
      <p:sp>
        <p:nvSpPr>
          <p:cNvPr id="29702" name="Textplatzhalter 2"/>
          <p:cNvSpPr>
            <a:spLocks noGrp="1"/>
          </p:cNvSpPr>
          <p:nvPr>
            <p:ph type="subTitle" idx="1"/>
          </p:nvPr>
        </p:nvSpPr>
        <p:spPr>
          <a:xfrm>
            <a:off x="685800" y="3488269"/>
            <a:ext cx="7772400" cy="1752600"/>
          </a:xfrm>
        </p:spPr>
        <p:txBody>
          <a:bodyPr/>
          <a:lstStyle>
            <a:lvl1pPr marL="0" indent="0">
              <a:buNone/>
              <a:defRPr sz="2000">
                <a:solidFill>
                  <a:schemeClr val="accent1"/>
                </a:solidFill>
                <a:latin typeface="Tahoma" charset="0"/>
              </a:defRPr>
            </a:lvl1pPr>
          </a:lstStyle>
          <a:p>
            <a:pPr lvl="0"/>
            <a:r>
              <a:rPr lang="de-DE" noProof="0"/>
              <a:t>Formatvorlage des Untertitelmasters durch Klicken bearbeiten</a:t>
            </a:r>
            <a:endParaRPr lang="de-DE" noProof="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723900" y="6400800"/>
            <a:ext cx="6068786" cy="218018"/>
          </a:xfrm>
        </p:spPr>
        <p:txBody>
          <a:bodyPr/>
          <a:lstStyle/>
          <a:p>
            <a:pPr>
              <a:defRPr/>
            </a:pPr>
            <a:r>
              <a:rPr lang="de-DE"/>
              <a:t>Initiative Neue Qualität der Arbeit		Projekt: Strategische Personalplanung für KMU</a:t>
            </a:r>
            <a:endParaRPr lang="de-DE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B1D469-A284-374E-A15F-D76D02025EB7}" type="slidenum">
              <a:rPr lang="de-DE" smtClean="0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7145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>
          <a:xfrm>
            <a:off x="73025" y="6316663"/>
            <a:ext cx="8959850" cy="436562"/>
          </a:xfrm>
          <a:prstGeom prst="rect">
            <a:avLst/>
          </a:prstGeom>
          <a:solidFill>
            <a:srgbClr val="E6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DE" sz="1000" b="0"/>
          </a:p>
        </p:txBody>
      </p:sp>
      <p:sp>
        <p:nvSpPr>
          <p:cNvPr id="5" name="Rechteck 15"/>
          <p:cNvSpPr/>
          <p:nvPr userDrawn="1"/>
        </p:nvSpPr>
        <p:spPr>
          <a:xfrm>
            <a:off x="107950" y="104775"/>
            <a:ext cx="8924925" cy="6648450"/>
          </a:xfrm>
          <a:prstGeom prst="rect">
            <a:avLst/>
          </a:prstGeom>
          <a:solidFill>
            <a:srgbClr val="E6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DE" sz="1800" b="0"/>
          </a:p>
        </p:txBody>
      </p:sp>
      <p:pic>
        <p:nvPicPr>
          <p:cNvPr id="6" name="Bild 7" descr="Logo_INQA_regular_RGB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70825" y="-39688"/>
            <a:ext cx="1157288" cy="1330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Gleichschenkliges Dreieck 6"/>
          <p:cNvSpPr/>
          <p:nvPr userDrawn="1"/>
        </p:nvSpPr>
        <p:spPr>
          <a:xfrm rot="5400000">
            <a:off x="-176924" y="5364272"/>
            <a:ext cx="1778603" cy="1542232"/>
          </a:xfrm>
          <a:prstGeom prst="triangle">
            <a:avLst/>
          </a:prstGeom>
          <a:solidFill>
            <a:srgbClr val="2382BE"/>
          </a:solidFill>
          <a:ln w="85725" cmpd="sng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800" b="0" dirty="0">
                <a:solidFill>
                  <a:srgbClr val="DE193A"/>
                </a:solidFill>
              </a:rPr>
              <a:t> </a:t>
            </a:r>
          </a:p>
        </p:txBody>
      </p:sp>
      <p:sp>
        <p:nvSpPr>
          <p:cNvPr id="29701" name="Titelplatzhalter 1"/>
          <p:cNvSpPr>
            <a:spLocks noGrp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 anchor="b"/>
          <a:lstStyle>
            <a:lvl1pPr>
              <a:defRPr sz="2800">
                <a:latin typeface="Tahoma" charset="0"/>
              </a:defRPr>
            </a:lvl1pPr>
          </a:lstStyle>
          <a:p>
            <a:pPr lvl="0"/>
            <a:r>
              <a:rPr lang="de-DE" noProof="0"/>
              <a:t>Titelmasterformat durch Klicken bearbeiten</a:t>
            </a:r>
            <a:endParaRPr lang="de-DE" noProof="0" dirty="0"/>
          </a:p>
        </p:txBody>
      </p:sp>
      <p:sp>
        <p:nvSpPr>
          <p:cNvPr id="29702" name="Textplatzhalter 2"/>
          <p:cNvSpPr>
            <a:spLocks noGrp="1"/>
          </p:cNvSpPr>
          <p:nvPr>
            <p:ph type="subTitle" idx="1"/>
          </p:nvPr>
        </p:nvSpPr>
        <p:spPr>
          <a:xfrm>
            <a:off x="685800" y="3509962"/>
            <a:ext cx="7772400" cy="1671637"/>
          </a:xfrm>
        </p:spPr>
        <p:txBody>
          <a:bodyPr/>
          <a:lstStyle>
            <a:lvl1pPr marL="0" indent="0">
              <a:buNone/>
              <a:defRPr sz="2000">
                <a:solidFill>
                  <a:schemeClr val="accent1"/>
                </a:solidFill>
                <a:latin typeface="Tahoma" charset="0"/>
              </a:defRPr>
            </a:lvl1pPr>
          </a:lstStyle>
          <a:p>
            <a:pPr lvl="0"/>
            <a:r>
              <a:rPr lang="de-DE" noProof="0"/>
              <a:t>Formatvorlage des Untertitelmasters durch Klicken bearbeiten</a:t>
            </a:r>
            <a:endParaRPr lang="de-DE" noProof="0" dirty="0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0"/>
          </p:nvPr>
        </p:nvSpPr>
        <p:spPr>
          <a:xfrm>
            <a:off x="8016875" y="6316663"/>
            <a:ext cx="762000" cy="4254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83B120-2E4F-C644-81B9-F4265BAB9AC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466903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3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>
          <a:xfrm>
            <a:off x="73025" y="6316663"/>
            <a:ext cx="8959850" cy="436562"/>
          </a:xfrm>
          <a:prstGeom prst="rect">
            <a:avLst/>
          </a:prstGeom>
          <a:solidFill>
            <a:srgbClr val="E6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DE" sz="1000" b="0"/>
          </a:p>
        </p:txBody>
      </p:sp>
      <p:sp>
        <p:nvSpPr>
          <p:cNvPr id="5" name="Rechteck 15"/>
          <p:cNvSpPr/>
          <p:nvPr userDrawn="1"/>
        </p:nvSpPr>
        <p:spPr>
          <a:xfrm>
            <a:off x="107950" y="104775"/>
            <a:ext cx="8924925" cy="664845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DE" sz="1800" b="0"/>
          </a:p>
        </p:txBody>
      </p:sp>
      <p:pic>
        <p:nvPicPr>
          <p:cNvPr id="6" name="Bild 7" descr="Logo_INQA_regular_RGB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79556" y="-39688"/>
            <a:ext cx="1157288" cy="1330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1" name="Titelplatzhalter 1"/>
          <p:cNvSpPr>
            <a:spLocks noGrp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 anchor="b"/>
          <a:lstStyle>
            <a:lvl1pPr>
              <a:defRPr sz="2800">
                <a:solidFill>
                  <a:schemeClr val="bg1"/>
                </a:solidFill>
                <a:latin typeface="Tahoma" charset="0"/>
              </a:defRPr>
            </a:lvl1pPr>
          </a:lstStyle>
          <a:p>
            <a:pPr lvl="0"/>
            <a:r>
              <a:rPr lang="de-DE" noProof="0" dirty="0"/>
              <a:t>Titelmasterformat durch Klicken bearbeiten</a:t>
            </a:r>
          </a:p>
        </p:txBody>
      </p:sp>
      <p:sp>
        <p:nvSpPr>
          <p:cNvPr id="29702" name="Textplatzhalter 2"/>
          <p:cNvSpPr>
            <a:spLocks noGrp="1"/>
          </p:cNvSpPr>
          <p:nvPr>
            <p:ph type="subTitle" idx="1"/>
          </p:nvPr>
        </p:nvSpPr>
        <p:spPr>
          <a:xfrm>
            <a:off x="685800" y="3429000"/>
            <a:ext cx="7772400" cy="1752600"/>
          </a:xfr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  <a:latin typeface="Tahoma" charset="0"/>
              </a:defRPr>
            </a:lvl1pPr>
          </a:lstStyle>
          <a:p>
            <a:pPr lvl="0"/>
            <a:r>
              <a:rPr lang="de-DE" noProof="0" dirty="0"/>
              <a:t>Formatvorlage des Untertitelmasters durch Klicken bearbeiten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0"/>
          </p:nvPr>
        </p:nvSpPr>
        <p:spPr>
          <a:xfrm>
            <a:off x="8016875" y="6316663"/>
            <a:ext cx="762000" cy="4254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904B38F0-61E1-BA4E-ADF6-BE1B8698093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11" name="Gleichschenkliges Dreieck 10"/>
          <p:cNvSpPr/>
          <p:nvPr userDrawn="1"/>
        </p:nvSpPr>
        <p:spPr>
          <a:xfrm rot="5400000">
            <a:off x="-168193" y="5364272"/>
            <a:ext cx="1778603" cy="1542232"/>
          </a:xfrm>
          <a:prstGeom prst="triangle">
            <a:avLst/>
          </a:prstGeom>
          <a:solidFill>
            <a:srgbClr val="2382BE"/>
          </a:solidFill>
          <a:ln w="85725" cmpd="sng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800" b="0" dirty="0">
                <a:solidFill>
                  <a:srgbClr val="DE193A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59340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u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platzhalter 2"/>
          <p:cNvSpPr>
            <a:spLocks noGrp="1"/>
          </p:cNvSpPr>
          <p:nvPr>
            <p:ph idx="1"/>
          </p:nvPr>
        </p:nvSpPr>
        <p:spPr bwMode="auto">
          <a:xfrm>
            <a:off x="317500" y="1484313"/>
            <a:ext cx="7553792" cy="4598987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marL="342900" indent="-342900">
              <a:buSzPct val="90000"/>
              <a:buFont typeface="Lucida Grande"/>
              <a:buChar char="▶"/>
              <a:defRPr sz="1600"/>
            </a:lvl1pPr>
            <a:lvl2pPr marL="627063" indent="-271463">
              <a:buClr>
                <a:schemeClr val="accent6"/>
              </a:buClr>
              <a:buSzPct val="90000"/>
              <a:buFont typeface="Lucida Grande"/>
              <a:buChar char="▶"/>
              <a:defRPr sz="1600"/>
            </a:lvl2pPr>
            <a:lvl3pPr marL="896938" indent="-269875">
              <a:buClr>
                <a:schemeClr val="accent6"/>
              </a:buClr>
              <a:buSzPct val="90000"/>
              <a:buFont typeface="Lucida Grande"/>
              <a:buChar char="▶"/>
              <a:tabLst>
                <a:tab pos="990600" algn="l"/>
              </a:tabLst>
              <a:defRPr sz="1600"/>
            </a:lvl3pPr>
            <a:lvl4pPr marL="1123950" indent="-228600">
              <a:buClr>
                <a:schemeClr val="accent6"/>
              </a:buClr>
              <a:buSzPct val="90000"/>
              <a:buFont typeface="Lucida Grande"/>
              <a:buChar char="▶"/>
              <a:defRPr sz="1600"/>
            </a:lvl4pPr>
            <a:lvl5pPr marL="1349375" indent="-274638">
              <a:buClr>
                <a:schemeClr val="accent6"/>
              </a:buClr>
              <a:buSzPct val="90000"/>
              <a:buFont typeface="Lucida Grande"/>
              <a:buChar char="▶"/>
              <a:defRPr sz="1600"/>
            </a:lvl5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 bwMode="auto">
          <a:xfrm>
            <a:off x="311337" y="238682"/>
            <a:ext cx="7559955" cy="881289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lvl="0"/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4" name="Foliennummernplatzhalter 7"/>
          <p:cNvSpPr>
            <a:spLocks noGrp="1"/>
          </p:cNvSpPr>
          <p:nvPr>
            <p:ph type="sldNum" sz="quarter" idx="10"/>
          </p:nvPr>
        </p:nvSpPr>
        <p:spPr>
          <a:xfrm>
            <a:off x="8016875" y="6316663"/>
            <a:ext cx="762000" cy="4254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2FC4DE-0313-9442-8BC1-2E8AF92ACF7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5" name="Datumsplatzhalter 3"/>
          <p:cNvSpPr>
            <a:spLocks noGrp="1"/>
          </p:cNvSpPr>
          <p:nvPr>
            <p:ph type="dt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A8773A-FDFB-0843-8584-E112A1EEC6B9}" type="datetime1">
              <a:rPr lang="de-DE" smtClean="0"/>
              <a:pPr>
                <a:defRPr/>
              </a:pPr>
              <a:t>17.12.18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Initiative Neue Qualität der Arbeit		Projekt: Strategische Personalplanung für KMU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77872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u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 bwMode="auto">
          <a:xfrm>
            <a:off x="311337" y="333374"/>
            <a:ext cx="7559955" cy="352425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lvl="0"/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3"/>
          </p:nvPr>
        </p:nvSpPr>
        <p:spPr>
          <a:xfrm>
            <a:off x="311150" y="728660"/>
            <a:ext cx="7559675" cy="269875"/>
          </a:xfrm>
        </p:spPr>
        <p:txBody>
          <a:bodyPr anchor="ctr"/>
          <a:lstStyle>
            <a:lvl1pPr marL="0" indent="0">
              <a:buNone/>
              <a:defRPr sz="1800" b="0"/>
            </a:lvl1pPr>
            <a:lvl2pPr marL="355600" indent="0">
              <a:buNone/>
              <a:defRPr b="0"/>
            </a:lvl2pPr>
            <a:lvl3pPr marL="627063" indent="0">
              <a:buNone/>
              <a:defRPr b="0"/>
            </a:lvl3pPr>
            <a:lvl4pPr marL="896938" indent="0">
              <a:buNone/>
              <a:defRPr b="0"/>
            </a:lvl4pPr>
            <a:lvl5pPr marL="1252538" indent="0">
              <a:buNone/>
              <a:defRPr b="0"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4"/>
          </p:nvPr>
        </p:nvSpPr>
        <p:spPr>
          <a:xfrm>
            <a:off x="325438" y="1473200"/>
            <a:ext cx="7545854" cy="42164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0" name="Datumsplatzhalter 9"/>
          <p:cNvSpPr>
            <a:spLocks noGrp="1"/>
          </p:cNvSpPr>
          <p:nvPr>
            <p:ph type="dt" sz="quarter" idx="15"/>
          </p:nvPr>
        </p:nvSpPr>
        <p:spPr/>
        <p:txBody>
          <a:bodyPr/>
          <a:lstStyle/>
          <a:p>
            <a:pPr>
              <a:defRPr/>
            </a:pPr>
            <a:fld id="{C0BA96A4-9C6E-C043-97CB-FD4C1AA8A800}" type="datetime1">
              <a:rPr lang="de-DE" smtClean="0"/>
              <a:pPr>
                <a:defRPr/>
              </a:pPr>
              <a:t>17.12.18</a:t>
            </a:fld>
            <a:endParaRPr lang="de-DE"/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Initiative Neue Qualität der Arbeit		</a:t>
            </a:r>
          </a:p>
        </p:txBody>
      </p:sp>
      <p:sp>
        <p:nvSpPr>
          <p:cNvPr id="12" name="Foliennummernplatzhalter 11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defRPr/>
            </a:pPr>
            <a:fld id="{D7B1D469-A284-374E-A15F-D76D02025EB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80163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 userDrawn="1"/>
        </p:nvSpPr>
        <p:spPr>
          <a:xfrm>
            <a:off x="73025" y="6316663"/>
            <a:ext cx="8959850" cy="436562"/>
          </a:xfrm>
          <a:prstGeom prst="rect">
            <a:avLst/>
          </a:prstGeom>
          <a:solidFill>
            <a:srgbClr val="E6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DE" sz="1000" b="0"/>
          </a:p>
        </p:txBody>
      </p:sp>
      <p:sp>
        <p:nvSpPr>
          <p:cNvPr id="4" name="Rechteck 15"/>
          <p:cNvSpPr/>
          <p:nvPr userDrawn="1"/>
        </p:nvSpPr>
        <p:spPr>
          <a:xfrm>
            <a:off x="107950" y="104775"/>
            <a:ext cx="8924925" cy="664845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DE" sz="1800" b="0"/>
          </a:p>
        </p:txBody>
      </p:sp>
      <p:pic>
        <p:nvPicPr>
          <p:cNvPr id="5" name="Bild 7" descr="Logo_INQA_regular_RGB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70825" y="-39688"/>
            <a:ext cx="1157288" cy="1330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1" name="Titelplatzhalter 1"/>
          <p:cNvSpPr>
            <a:spLocks noGrp="1"/>
          </p:cNvSpPr>
          <p:nvPr>
            <p:ph type="ctrTitle"/>
          </p:nvPr>
        </p:nvSpPr>
        <p:spPr>
          <a:xfrm>
            <a:off x="0" y="2286000"/>
            <a:ext cx="9144000" cy="1143000"/>
          </a:xfrm>
          <a:solidFill>
            <a:schemeClr val="bg1"/>
          </a:solidFill>
        </p:spPr>
        <p:txBody>
          <a:bodyPr lIns="540000" rIns="540000" anchor="ctr"/>
          <a:lstStyle>
            <a:lvl1pPr>
              <a:defRPr sz="2400">
                <a:solidFill>
                  <a:schemeClr val="accent1"/>
                </a:solidFill>
                <a:latin typeface="Tahoma" charset="0"/>
              </a:defRPr>
            </a:lvl1pPr>
          </a:lstStyle>
          <a:p>
            <a:pPr lvl="0"/>
            <a:r>
              <a:rPr lang="de-DE" noProof="0"/>
              <a:t>Titelmasterformat durch Klicken bearbeiten</a:t>
            </a:r>
            <a:endParaRPr lang="de-DE" noProof="0" dirty="0"/>
          </a:p>
        </p:txBody>
      </p:sp>
      <p:sp>
        <p:nvSpPr>
          <p:cNvPr id="7" name="Foliennummernplatzhalter 7"/>
          <p:cNvSpPr>
            <a:spLocks noGrp="1"/>
          </p:cNvSpPr>
          <p:nvPr>
            <p:ph type="sldNum" sz="quarter" idx="10"/>
          </p:nvPr>
        </p:nvSpPr>
        <p:spPr>
          <a:xfrm>
            <a:off x="8016875" y="6316663"/>
            <a:ext cx="762000" cy="4254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627873B-2701-6C46-AF62-9F9FDA6EA5F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10" name="Gleichschenkliges Dreieck 9"/>
          <p:cNvSpPr/>
          <p:nvPr userDrawn="1"/>
        </p:nvSpPr>
        <p:spPr>
          <a:xfrm rot="5400000">
            <a:off x="-176924" y="5364272"/>
            <a:ext cx="1778603" cy="1542232"/>
          </a:xfrm>
          <a:prstGeom prst="triangle">
            <a:avLst/>
          </a:prstGeom>
          <a:solidFill>
            <a:srgbClr val="2382BE"/>
          </a:solidFill>
          <a:ln w="85725" cmpd="sng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800" b="0" dirty="0">
                <a:solidFill>
                  <a:srgbClr val="DE193A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41463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platzhalter 2"/>
          <p:cNvSpPr>
            <a:spLocks noGrp="1"/>
          </p:cNvSpPr>
          <p:nvPr>
            <p:ph idx="1"/>
          </p:nvPr>
        </p:nvSpPr>
        <p:spPr bwMode="auto">
          <a:xfrm>
            <a:off x="317501" y="1484313"/>
            <a:ext cx="7553792" cy="4598987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marL="271463" indent="-271463">
              <a:defRPr sz="1600"/>
            </a:lvl1pPr>
          </a:lstStyle>
          <a:p>
            <a:pPr lvl="0"/>
            <a:r>
              <a:rPr lang="de-DE" noProof="0"/>
              <a:t>Textmasterformat bearbeiten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 bwMode="auto">
          <a:xfrm>
            <a:off x="311337" y="238682"/>
            <a:ext cx="7559955" cy="881289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lvl="0"/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40F5189-D021-FA44-B5D9-8D110C82F6AD}" type="datetime1">
              <a:rPr lang="de-DE" smtClean="0"/>
              <a:pPr>
                <a:defRPr/>
              </a:pPr>
              <a:t>17.12.18</a:t>
            </a:fld>
            <a:endParaRPr lang="de-DE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723899" y="6176963"/>
            <a:ext cx="6828367" cy="365125"/>
          </a:xfrm>
        </p:spPr>
        <p:txBody>
          <a:bodyPr/>
          <a:lstStyle/>
          <a:p>
            <a:pPr>
              <a:defRPr/>
            </a:pPr>
            <a:r>
              <a:rPr lang="de-DE"/>
              <a:t>Initiative Neue Qualität der Arbeit		Projekt: Strategische Personalplanung für KMU</a:t>
            </a:r>
            <a:endParaRPr lang="de-DE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B1D469-A284-374E-A15F-D76D02025EB7}" type="slidenum">
              <a:rPr lang="de-DE" smtClean="0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63017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er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9"/>
          <p:cNvSpPr/>
          <p:nvPr userDrawn="1"/>
        </p:nvSpPr>
        <p:spPr>
          <a:xfrm>
            <a:off x="107950" y="104775"/>
            <a:ext cx="8924925" cy="1149350"/>
          </a:xfrm>
          <a:prstGeom prst="rect">
            <a:avLst/>
          </a:prstGeom>
          <a:solidFill>
            <a:srgbClr val="E6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DE" sz="1800" b="0"/>
          </a:p>
        </p:txBody>
      </p:sp>
      <p:sp>
        <p:nvSpPr>
          <p:cNvPr id="6" name="Rechteck 20"/>
          <p:cNvSpPr/>
          <p:nvPr userDrawn="1"/>
        </p:nvSpPr>
        <p:spPr>
          <a:xfrm>
            <a:off x="73025" y="6316663"/>
            <a:ext cx="8959850" cy="436562"/>
          </a:xfrm>
          <a:prstGeom prst="rect">
            <a:avLst/>
          </a:prstGeom>
          <a:solidFill>
            <a:srgbClr val="E6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DE" sz="1000" b="0"/>
          </a:p>
        </p:txBody>
      </p:sp>
      <p:sp>
        <p:nvSpPr>
          <p:cNvPr id="8" name="Gleichschenkliges Dreieck 19"/>
          <p:cNvSpPr/>
          <p:nvPr userDrawn="1"/>
        </p:nvSpPr>
        <p:spPr>
          <a:xfrm rot="5400000">
            <a:off x="-107156" y="6219031"/>
            <a:ext cx="728662" cy="631826"/>
          </a:xfrm>
          <a:prstGeom prst="triangle">
            <a:avLst/>
          </a:prstGeom>
          <a:solidFill>
            <a:srgbClr val="2382BE"/>
          </a:solidFill>
          <a:ln w="85725" cmpd="sng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800" b="0" dirty="0">
                <a:solidFill>
                  <a:srgbClr val="DE193A"/>
                </a:solidFill>
              </a:rPr>
              <a:t> 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 hasCustomPrompt="1"/>
          </p:nvPr>
        </p:nvSpPr>
        <p:spPr/>
        <p:txBody>
          <a:bodyPr anchor="ctr"/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2" name="Datumsplatzhalter 1"/>
          <p:cNvSpPr>
            <a:spLocks noGrp="1"/>
          </p:cNvSpPr>
          <p:nvPr>
            <p:ph type="dt" sz="quarter" idx="14"/>
          </p:nvPr>
        </p:nvSpPr>
        <p:spPr/>
        <p:txBody>
          <a:bodyPr/>
          <a:lstStyle/>
          <a:p>
            <a:pPr>
              <a:defRPr/>
            </a:pPr>
            <a:fld id="{C0BA96A4-9C6E-C043-97CB-FD4C1AA8A800}" type="datetime1">
              <a:rPr lang="de-DE" smtClean="0"/>
              <a:pPr>
                <a:defRPr/>
              </a:pPr>
              <a:t>17.12.18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Initiative Neue Qualität der Arbeit		</a:t>
            </a:r>
          </a:p>
        </p:txBody>
      </p:sp>
      <p:sp>
        <p:nvSpPr>
          <p:cNvPr id="12" name="Foliennummernplatzhalt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D7B1D469-A284-374E-A15F-D76D02025EB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pic>
        <p:nvPicPr>
          <p:cNvPr id="10" name="Bild 7" descr="Logo_INQA_regular_RGB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70825" y="-39688"/>
            <a:ext cx="1157288" cy="1330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86641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>
          <a:xfrm>
            <a:off x="107950" y="104775"/>
            <a:ext cx="8924925" cy="1149350"/>
          </a:xfrm>
          <a:prstGeom prst="rect">
            <a:avLst/>
          </a:prstGeom>
          <a:solidFill>
            <a:srgbClr val="E6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DE" sz="1800" b="0"/>
          </a:p>
        </p:txBody>
      </p:sp>
      <p:pic>
        <p:nvPicPr>
          <p:cNvPr id="1027" name="Bild 7" descr="Logo_INQA_regular_RGB.png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70825" y="-39688"/>
            <a:ext cx="1157288" cy="1330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Titelplatzhalter 1"/>
          <p:cNvSpPr>
            <a:spLocks noGrp="1"/>
          </p:cNvSpPr>
          <p:nvPr>
            <p:ph type="title"/>
          </p:nvPr>
        </p:nvSpPr>
        <p:spPr bwMode="auto">
          <a:xfrm>
            <a:off x="311150" y="238125"/>
            <a:ext cx="7559675" cy="88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Mastertitelformat bearbeiten</a:t>
            </a:r>
            <a:br>
              <a:rPr lang="de-DE"/>
            </a:br>
            <a:endParaRPr lang="de-DE"/>
          </a:p>
        </p:txBody>
      </p:sp>
      <p:sp>
        <p:nvSpPr>
          <p:cNvPr id="1029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311150" y="1474788"/>
            <a:ext cx="7559675" cy="461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2" name="Rechteck 11"/>
          <p:cNvSpPr/>
          <p:nvPr/>
        </p:nvSpPr>
        <p:spPr>
          <a:xfrm>
            <a:off x="73025" y="6316663"/>
            <a:ext cx="8959850" cy="436562"/>
          </a:xfrm>
          <a:prstGeom prst="rect">
            <a:avLst/>
          </a:prstGeom>
          <a:solidFill>
            <a:srgbClr val="E6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DE" sz="1000" b="0"/>
          </a:p>
        </p:txBody>
      </p:sp>
      <p:sp>
        <p:nvSpPr>
          <p:cNvPr id="18" name="Foliennummernplatzhalter 7"/>
          <p:cNvSpPr>
            <a:spLocks noGrp="1"/>
          </p:cNvSpPr>
          <p:nvPr>
            <p:ph type="sldNum" sz="quarter" idx="4"/>
          </p:nvPr>
        </p:nvSpPr>
        <p:spPr>
          <a:xfrm>
            <a:off x="8070850" y="6316663"/>
            <a:ext cx="762000" cy="4254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 b="0">
                <a:cs typeface="Tahoma" charset="0"/>
              </a:defRPr>
            </a:lvl1pPr>
          </a:lstStyle>
          <a:p>
            <a:pPr>
              <a:defRPr/>
            </a:pPr>
            <a:fld id="{D7B1D469-A284-374E-A15F-D76D02025EB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20" name="Gleichschenkliges Dreieck 19"/>
          <p:cNvSpPr/>
          <p:nvPr/>
        </p:nvSpPr>
        <p:spPr>
          <a:xfrm rot="5400000">
            <a:off x="-107157" y="6225906"/>
            <a:ext cx="728663" cy="631826"/>
          </a:xfrm>
          <a:prstGeom prst="triangle">
            <a:avLst/>
          </a:prstGeom>
          <a:solidFill>
            <a:srgbClr val="2382BE"/>
          </a:solidFill>
          <a:ln w="85725" cmpd="sng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800" b="0" dirty="0">
                <a:solidFill>
                  <a:srgbClr val="DE193A"/>
                </a:solidFill>
              </a:rPr>
              <a:t> </a:t>
            </a:r>
          </a:p>
        </p:txBody>
      </p:sp>
      <p:sp>
        <p:nvSpPr>
          <p:cNvPr id="14" name="Datumsplatzhalter 3"/>
          <p:cNvSpPr>
            <a:spLocks noGrp="1"/>
          </p:cNvSpPr>
          <p:nvPr>
            <p:ph type="dt" sz="quarter" idx="2"/>
          </p:nvPr>
        </p:nvSpPr>
        <p:spPr>
          <a:xfrm>
            <a:off x="723900" y="6542088"/>
            <a:ext cx="1798638" cy="365125"/>
          </a:xfrm>
          <a:prstGeom prst="rect">
            <a:avLst/>
          </a:prstGeom>
        </p:spPr>
        <p:txBody>
          <a:bodyPr vert="horz" wrap="square" lIns="91440" tIns="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charset="0"/>
              <a:buNone/>
              <a:defRPr sz="1000" b="0"/>
            </a:lvl1pPr>
          </a:lstStyle>
          <a:p>
            <a:pPr>
              <a:defRPr/>
            </a:pPr>
            <a:fld id="{C0BA96A4-9C6E-C043-97CB-FD4C1AA8A800}" type="datetime1">
              <a:rPr lang="de-DE" smtClean="0"/>
              <a:pPr>
                <a:defRPr/>
              </a:pPr>
              <a:t>17.12.18</a:t>
            </a:fld>
            <a:endParaRPr lang="de-DE"/>
          </a:p>
        </p:txBody>
      </p:sp>
      <p:sp>
        <p:nvSpPr>
          <p:cNvPr id="1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723900" y="6176963"/>
            <a:ext cx="6068786" cy="365125"/>
          </a:xfrm>
          <a:prstGeom prst="rect">
            <a:avLst/>
          </a:prstGeom>
        </p:spPr>
        <p:txBody>
          <a:bodyPr vert="horz" wrap="square" lIns="91440" tIns="45720" rIns="91440" bIns="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charset="0"/>
              <a:buNone/>
              <a:defRPr sz="1000"/>
            </a:lvl1pPr>
          </a:lstStyle>
          <a:p>
            <a:pPr>
              <a:defRPr/>
            </a:pPr>
            <a:r>
              <a:rPr lang="de-DE" dirty="0"/>
              <a:t>Initiative Neue Qualität der Arbeit		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798" r:id="rId1"/>
    <p:sldLayoutId id="2147487731" r:id="rId2"/>
    <p:sldLayoutId id="2147487732" r:id="rId3"/>
    <p:sldLayoutId id="2147487733" r:id="rId4"/>
    <p:sldLayoutId id="2147487736" r:id="rId5"/>
    <p:sldLayoutId id="2147487799" r:id="rId6"/>
    <p:sldLayoutId id="2147487734" r:id="rId7"/>
    <p:sldLayoutId id="2147487735" r:id="rId8"/>
    <p:sldLayoutId id="2147487800" r:id="rId9"/>
    <p:sldLayoutId id="2147487801" r:id="rId10"/>
  </p:sldLayoutIdLst>
  <p:hf hdr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2200" b="1" kern="1200">
          <a:solidFill>
            <a:schemeClr val="accent1"/>
          </a:solidFill>
          <a:latin typeface="Tahoma"/>
          <a:ea typeface="MS PGothic" panose="020B0600070205080204" pitchFamily="34" charset="-128"/>
          <a:cs typeface="MS PGothic" charset="0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accent1"/>
          </a:solidFill>
          <a:latin typeface="Tahoma" charset="0"/>
          <a:ea typeface="MS PGothic" panose="020B0600070205080204" pitchFamily="34" charset="-128"/>
          <a:cs typeface="MS PGothic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accent1"/>
          </a:solidFill>
          <a:latin typeface="Tahoma" charset="0"/>
          <a:ea typeface="MS PGothic" panose="020B0600070205080204" pitchFamily="34" charset="-128"/>
          <a:cs typeface="MS PGothic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accent1"/>
          </a:solidFill>
          <a:latin typeface="Tahoma" charset="0"/>
          <a:ea typeface="MS PGothic" panose="020B0600070205080204" pitchFamily="34" charset="-128"/>
          <a:cs typeface="MS PGothic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accent1"/>
          </a:solidFill>
          <a:latin typeface="Tahoma" charset="0"/>
          <a:ea typeface="MS PGothic" panose="020B0600070205080204" pitchFamily="34" charset="-128"/>
          <a:cs typeface="MS PGothic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accent1"/>
          </a:solidFill>
          <a:latin typeface="Tahoma" charset="0"/>
          <a:ea typeface="ＭＳ Ｐゴシック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accent1"/>
          </a:solidFill>
          <a:latin typeface="Tahoma" charset="0"/>
          <a:ea typeface="ＭＳ Ｐゴシック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accent1"/>
          </a:solidFill>
          <a:latin typeface="Tahoma" charset="0"/>
          <a:ea typeface="ＭＳ Ｐゴシック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accent1"/>
          </a:solidFill>
          <a:latin typeface="Tahoma" charset="0"/>
          <a:ea typeface="ＭＳ Ｐゴシック" charset="0"/>
        </a:defRPr>
      </a:lvl9pPr>
    </p:titleStyle>
    <p:bodyStyle>
      <a:lvl1pPr marL="342900" indent="-342900" algn="l" defTabSz="457200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Clr>
          <a:schemeClr val="accent6"/>
        </a:buClr>
        <a:buSzPct val="90000"/>
        <a:buFont typeface="Lucida Grande"/>
        <a:buChar char="▶"/>
        <a:defRPr sz="1600" kern="1200">
          <a:solidFill>
            <a:schemeClr val="accent1"/>
          </a:solidFill>
          <a:latin typeface="Tahoma"/>
          <a:ea typeface="MS PGothic" panose="020B0600070205080204" pitchFamily="34" charset="-128"/>
          <a:cs typeface="MS PGothic" charset="0"/>
        </a:defRPr>
      </a:lvl1pPr>
      <a:lvl2pPr marL="627063" indent="-271463" algn="l" defTabSz="457200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Clr>
          <a:schemeClr val="accent6"/>
        </a:buClr>
        <a:buSzPct val="90000"/>
        <a:buFont typeface="Lucida Grande"/>
        <a:buChar char="▶"/>
        <a:defRPr sz="1600" kern="1200">
          <a:solidFill>
            <a:schemeClr val="accent1"/>
          </a:solidFill>
          <a:latin typeface="Tahoma"/>
          <a:ea typeface="MS PGothic" panose="020B0600070205080204" pitchFamily="34" charset="-128"/>
          <a:cs typeface="MS PGothic" charset="0"/>
        </a:defRPr>
      </a:lvl2pPr>
      <a:lvl3pPr marL="896938" indent="-269875" algn="l" defTabSz="457200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Clr>
          <a:schemeClr val="accent6"/>
        </a:buClr>
        <a:buSzPct val="90000"/>
        <a:buFont typeface="Lucida Grande"/>
        <a:buChar char="▶"/>
        <a:defRPr sz="1600" kern="1200">
          <a:solidFill>
            <a:schemeClr val="accent1"/>
          </a:solidFill>
          <a:latin typeface="Tahoma"/>
          <a:ea typeface="MS PGothic" panose="020B0600070205080204" pitchFamily="34" charset="-128"/>
          <a:cs typeface="MS PGothic" charset="0"/>
        </a:defRPr>
      </a:lvl3pPr>
      <a:lvl4pPr marL="1252538" indent="-355600" algn="l" defTabSz="457200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Clr>
          <a:schemeClr val="accent6"/>
        </a:buClr>
        <a:buSzPct val="90000"/>
        <a:buFont typeface="Lucida Grande"/>
        <a:buChar char="▶"/>
        <a:defRPr sz="1600" kern="1200">
          <a:solidFill>
            <a:schemeClr val="accent1"/>
          </a:solidFill>
          <a:latin typeface="Tahoma"/>
          <a:ea typeface="MS PGothic" panose="020B0600070205080204" pitchFamily="34" charset="-128"/>
          <a:cs typeface="MS PGothic" charset="0"/>
        </a:defRPr>
      </a:lvl4pPr>
      <a:lvl5pPr marL="1617663" indent="-365125" algn="l" defTabSz="457200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Clr>
          <a:schemeClr val="accent6"/>
        </a:buClr>
        <a:buSzPct val="90000"/>
        <a:buFont typeface="Lucida Grande"/>
        <a:buChar char="▶"/>
        <a:defRPr sz="1600" kern="1200">
          <a:solidFill>
            <a:schemeClr val="accent1"/>
          </a:solidFill>
          <a:latin typeface="Tahoma"/>
          <a:ea typeface="MS PGothic" panose="020B0600070205080204" pitchFamily="34" charset="-128"/>
          <a:cs typeface="MS P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.emf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551899"/>
            <a:ext cx="6163733" cy="715962"/>
          </a:xfrm>
        </p:spPr>
        <p:txBody>
          <a:bodyPr/>
          <a:lstStyle/>
          <a:p>
            <a:r>
              <a:rPr lang="de-DE" dirty="0"/>
              <a:t>Präsentation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685800" y="1233985"/>
            <a:ext cx="7213600" cy="914994"/>
          </a:xfrm>
        </p:spPr>
        <p:txBody>
          <a:bodyPr/>
          <a:lstStyle/>
          <a:p>
            <a:r>
              <a:rPr lang="de-DE" dirty="0"/>
              <a:t>Zur Information über eine </a:t>
            </a:r>
          </a:p>
          <a:p>
            <a:r>
              <a:rPr lang="de-DE" dirty="0">
                <a:solidFill>
                  <a:schemeClr val="accent6"/>
                </a:solidFill>
              </a:rPr>
              <a:t>strategische Personalplanung </a:t>
            </a:r>
            <a:r>
              <a:rPr lang="de-DE" dirty="0"/>
              <a:t>im Betrieb</a:t>
            </a:r>
          </a:p>
        </p:txBody>
      </p:sp>
      <p:sp>
        <p:nvSpPr>
          <p:cNvPr id="12" name="Untertitel 2"/>
          <p:cNvSpPr txBox="1">
            <a:spLocks/>
          </p:cNvSpPr>
          <p:nvPr/>
        </p:nvSpPr>
        <p:spPr bwMode="auto">
          <a:xfrm>
            <a:off x="685800" y="3429000"/>
            <a:ext cx="77724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bg1"/>
                </a:solidFill>
                <a:latin typeface="Tahoma" charset="0"/>
                <a:ea typeface="MS PGothic" panose="020B0600070205080204" pitchFamily="34" charset="-128"/>
                <a:cs typeface="MS PGothic" charset="0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chemeClr val="accent1"/>
                </a:solidFill>
                <a:latin typeface="Tahoma"/>
                <a:ea typeface="MS PGothic" panose="020B0600070205080204" pitchFamily="34" charset="-128"/>
                <a:cs typeface="MS PGothic" charset="0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 kern="1200">
                <a:solidFill>
                  <a:schemeClr val="accent1"/>
                </a:solidFill>
                <a:latin typeface="Tahoma"/>
                <a:ea typeface="MS PGothic" panose="020B0600070205080204" pitchFamily="34" charset="-128"/>
                <a:cs typeface="MS PGothic" charset="0"/>
              </a:defRPr>
            </a:lvl3pPr>
            <a:lvl4pPr marL="15621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chemeClr val="accent1"/>
                </a:solidFill>
                <a:latin typeface="Tahoma"/>
                <a:ea typeface="MS PGothic" panose="020B0600070205080204" pitchFamily="34" charset="-128"/>
                <a:cs typeface="MS PGothic" charset="0"/>
              </a:defRPr>
            </a:lvl4pPr>
            <a:lvl5pPr marL="1981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 kern="1200">
                <a:solidFill>
                  <a:schemeClr val="accent1"/>
                </a:solidFill>
                <a:latin typeface="Tahoma"/>
                <a:ea typeface="MS PGothic" panose="020B0600070205080204" pitchFamily="34" charset="-128"/>
                <a:cs typeface="MS PGothic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buFont typeface="Arial" charset="0"/>
              <a:buNone/>
            </a:pPr>
            <a:endParaRPr lang="de-DE" dirty="0">
              <a:ea typeface="MS PGothic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br>
              <a:rPr lang="de-DE" dirty="0"/>
            </a:br>
            <a:r>
              <a:rPr lang="de-DE" dirty="0"/>
              <a:t>Gute Gründe für eine strategische Personalplanung</a:t>
            </a:r>
            <a:br>
              <a:rPr lang="de-DE" dirty="0"/>
            </a:br>
            <a:endParaRPr lang="de-DE" dirty="0"/>
          </a:p>
        </p:txBody>
      </p:sp>
      <p:sp>
        <p:nvSpPr>
          <p:cNvPr id="83969" name="Foliennummernplatzhalt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fld id="{71806E07-2F92-A04C-9B95-960F624A091B}" type="slidenum">
              <a:rPr lang="de-DE" sz="1000" b="0">
                <a:solidFill>
                  <a:schemeClr val="bg1"/>
                </a:solidFill>
                <a:cs typeface="Tahoma" charset="0"/>
              </a:rPr>
              <a:pPr/>
              <a:t>10</a:t>
            </a:fld>
            <a:endParaRPr lang="de-DE" sz="1000" b="0">
              <a:solidFill>
                <a:schemeClr val="bg1"/>
              </a:solidFill>
              <a:cs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72791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Definition einer strategischen Personalplanung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7B1D469-A284-374E-A15F-D76D02025EB7}" type="slidenum">
              <a:rPr lang="de-DE" smtClean="0"/>
              <a:pPr>
                <a:defRPr/>
              </a:pPr>
              <a:t>11</a:t>
            </a:fld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>
              <a:defRPr/>
            </a:pPr>
            <a:fld id="{740F5189-D021-FA44-B5D9-8D110C82F6AD}" type="datetime1">
              <a:rPr lang="de-DE" smtClean="0"/>
              <a:pPr>
                <a:defRPr/>
              </a:pPr>
              <a:t>17.12.18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Strategische Personalplanung für kleine und mittelgroße Unternehmen 		</a:t>
            </a:r>
          </a:p>
        </p:txBody>
      </p:sp>
      <p:pic>
        <p:nvPicPr>
          <p:cNvPr id="7" name="Picture 2" descr="Hand Halten Puzzle Finger Passen Einfügen">
            <a:extLst>
              <a:ext uri="{FF2B5EF4-FFF2-40B4-BE49-F238E27FC236}">
                <a16:creationId xmlns:a16="http://schemas.microsoft.com/office/drawing/2014/main" id="{0AF4B2B8-8BEE-1046-A845-EDBF36515A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914" b="8067"/>
          <a:stretch/>
        </p:blipFill>
        <p:spPr bwMode="auto">
          <a:xfrm>
            <a:off x="366796" y="3426347"/>
            <a:ext cx="7650079" cy="219886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platzhalter 8">
            <a:extLst>
              <a:ext uri="{FF2B5EF4-FFF2-40B4-BE49-F238E27FC236}">
                <a16:creationId xmlns:a16="http://schemas.microsoft.com/office/drawing/2014/main" id="{31DD4D55-1E93-1145-9617-98520524C5AB}"/>
              </a:ext>
            </a:extLst>
          </p:cNvPr>
          <p:cNvSpPr txBox="1">
            <a:spLocks/>
          </p:cNvSpPr>
          <p:nvPr/>
        </p:nvSpPr>
        <p:spPr>
          <a:xfrm>
            <a:off x="325438" y="1473200"/>
            <a:ext cx="7545854" cy="1401400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90000"/>
              <a:buFont typeface="Lucida Grande"/>
              <a:buChar char="▶"/>
              <a:defRPr sz="1600" kern="1200">
                <a:solidFill>
                  <a:schemeClr val="accent1"/>
                </a:solidFill>
                <a:latin typeface="Tahoma"/>
                <a:ea typeface="MS PGothic" panose="020B0600070205080204" pitchFamily="34" charset="-128"/>
                <a:cs typeface="MS PGothic" charset="0"/>
              </a:defRPr>
            </a:lvl1pPr>
            <a:lvl2pPr marL="627063" indent="-271463" algn="l" defTabSz="457200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90000"/>
              <a:buFont typeface="Lucida Grande"/>
              <a:buChar char="▶"/>
              <a:defRPr sz="1600" kern="1200">
                <a:solidFill>
                  <a:schemeClr val="accent1"/>
                </a:solidFill>
                <a:latin typeface="Tahoma"/>
                <a:ea typeface="MS PGothic" panose="020B0600070205080204" pitchFamily="34" charset="-128"/>
                <a:cs typeface="MS PGothic" charset="0"/>
              </a:defRPr>
            </a:lvl2pPr>
            <a:lvl3pPr marL="896938" indent="-269875" algn="l" defTabSz="457200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90000"/>
              <a:buFont typeface="Lucida Grande"/>
              <a:buChar char="▶"/>
              <a:defRPr sz="1600" kern="1200">
                <a:solidFill>
                  <a:schemeClr val="accent1"/>
                </a:solidFill>
                <a:latin typeface="Tahoma"/>
                <a:ea typeface="MS PGothic" panose="020B0600070205080204" pitchFamily="34" charset="-128"/>
                <a:cs typeface="MS PGothic" charset="0"/>
              </a:defRPr>
            </a:lvl3pPr>
            <a:lvl4pPr marL="1252538" indent="-355600" algn="l" defTabSz="457200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90000"/>
              <a:buFont typeface="Lucida Grande"/>
              <a:buChar char="▶"/>
              <a:defRPr sz="1600" kern="1200">
                <a:solidFill>
                  <a:schemeClr val="accent1"/>
                </a:solidFill>
                <a:latin typeface="Tahoma"/>
                <a:ea typeface="MS PGothic" panose="020B0600070205080204" pitchFamily="34" charset="-128"/>
                <a:cs typeface="MS PGothic" charset="0"/>
              </a:defRPr>
            </a:lvl4pPr>
            <a:lvl5pPr marL="1617663" indent="-365125" algn="l" defTabSz="457200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90000"/>
              <a:buFont typeface="Lucida Grande"/>
              <a:buChar char="▶"/>
              <a:defRPr sz="1600" kern="1200">
                <a:solidFill>
                  <a:schemeClr val="accent1"/>
                </a:solidFill>
                <a:latin typeface="Tahoma"/>
                <a:ea typeface="MS PGothic" panose="020B0600070205080204" pitchFamily="34" charset="-128"/>
                <a:cs typeface="MS PGothic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dirty="0"/>
              <a:t>Was ist eine strategische Personalplanung?</a:t>
            </a:r>
          </a:p>
          <a:p>
            <a:pPr marL="0" indent="0">
              <a:buNone/>
            </a:pPr>
            <a:endParaRPr lang="de-DE" dirty="0"/>
          </a:p>
          <a:p>
            <a:pPr algn="just"/>
            <a:r>
              <a:rPr lang="de-DE" b="0" dirty="0"/>
              <a:t>Die strategische Personalplanung legt die Anzahl der zukünftig benötigten Mitarbeiterinnen und Mitarbeiter fest und beschreibt, über welche Kompetenzen, Erfahrungen und Qualifikationen diese verfügen sollten.</a:t>
            </a:r>
          </a:p>
          <a:p>
            <a:pPr marL="0" indent="0" algn="just">
              <a:buFont typeface="Lucida Grande"/>
              <a:buNone/>
            </a:pPr>
            <a:endParaRPr lang="de-DE" b="0" dirty="0"/>
          </a:p>
        </p:txBody>
      </p:sp>
    </p:spTree>
    <p:extLst>
      <p:ext uri="{BB962C8B-B14F-4D97-AF65-F5344CB8AC3E}">
        <p14:creationId xmlns:p14="http://schemas.microsoft.com/office/powerpoint/2010/main" val="27627949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317499" y="1484313"/>
            <a:ext cx="7882603" cy="4598987"/>
          </a:xfrm>
        </p:spPr>
        <p:txBody>
          <a:bodyPr/>
          <a:lstStyle/>
          <a:p>
            <a:pPr marL="0" indent="0">
              <a:buNone/>
            </a:pPr>
            <a:r>
              <a:rPr lang="de-DE" b="1" dirty="0"/>
              <a:t>Die Vorteile:</a:t>
            </a:r>
          </a:p>
          <a:p>
            <a:pPr marL="0" indent="0">
              <a:buNone/>
            </a:pPr>
            <a:endParaRPr lang="de-DE" b="1" dirty="0"/>
          </a:p>
          <a:p>
            <a:pPr lvl="1"/>
            <a:r>
              <a:rPr lang="de-DE" dirty="0"/>
              <a:t>Wir erhalten einen besseren Überblick über unsere Belegschaft.</a:t>
            </a:r>
          </a:p>
          <a:p>
            <a:pPr lvl="1"/>
            <a:r>
              <a:rPr lang="de-DE" dirty="0"/>
              <a:t>Wir kennen Stellschrauben, wie sich die Fluktuation unter den Mitarbeiterinnen und Mitarbeitern und die Fehlzeiten verringern lassen.</a:t>
            </a:r>
          </a:p>
          <a:p>
            <a:pPr lvl="1"/>
            <a:r>
              <a:rPr lang="de-DE" dirty="0"/>
              <a:t>Wir wissen frühzeitig, wo welche Nachwuchskräfte benötigt werden.</a:t>
            </a:r>
          </a:p>
          <a:p>
            <a:pPr lvl="1"/>
            <a:r>
              <a:rPr lang="de-DE" dirty="0"/>
              <a:t>Wir erkennen Veränderungen in der Belegschaftsstruktur rechtzeitig und können adäquat darauf reagieren.</a:t>
            </a:r>
          </a:p>
          <a:p>
            <a:pPr lvl="1"/>
            <a:r>
              <a:rPr lang="de-DE" dirty="0"/>
              <a:t>Wir können Mitarbeiterkompetenzen an die neuen Anforderungen anpassen.</a:t>
            </a:r>
          </a:p>
          <a:p>
            <a:pPr lvl="1"/>
            <a:r>
              <a:rPr lang="de-DE" dirty="0"/>
              <a:t>Wir wissen, wo unsere Maßnahmenplanung ansetzen muss.</a:t>
            </a:r>
          </a:p>
          <a:p>
            <a:pPr lvl="1"/>
            <a:r>
              <a:rPr lang="de-DE" dirty="0"/>
              <a:t>Wir sichern die Zukunft unseres Unternehmens.</a:t>
            </a:r>
          </a:p>
        </p:txBody>
      </p:sp>
      <p:sp>
        <p:nvSpPr>
          <p:cNvPr id="82946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Mehrwert einer strategischen Personalplanung</a:t>
            </a:r>
          </a:p>
        </p:txBody>
      </p:sp>
      <p:sp>
        <p:nvSpPr>
          <p:cNvPr id="82947" name="Foliennummernplatzhalt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fld id="{DB4B2DEF-8C32-5C4E-ABCF-8E57A8FCD8B8}" type="slidenum">
              <a:rPr lang="de-DE" sz="1000" b="0" smtClean="0">
                <a:cs typeface="Tahoma" charset="0"/>
              </a:rPr>
              <a:pPr/>
              <a:t>12</a:t>
            </a:fld>
            <a:endParaRPr lang="de-DE" sz="1000" b="0">
              <a:cs typeface="Tahoma" charset="0"/>
            </a:endParaRPr>
          </a:p>
        </p:txBody>
      </p:sp>
      <p:sp>
        <p:nvSpPr>
          <p:cNvPr id="82948" name="Datumsplatzhalter 4"/>
          <p:cNvSpPr>
            <a:spLocks noGrp="1"/>
          </p:cNvSpPr>
          <p:nvPr>
            <p:ph type="dt" sz="quarter" idx="1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fld id="{D49C5186-FB89-9049-A758-E289ED68FBF6}" type="datetime1">
              <a:rPr lang="de-DE" sz="1000" b="0" smtClean="0"/>
              <a:pPr/>
              <a:t>17.12.18</a:t>
            </a:fld>
            <a:endParaRPr lang="de-DE" sz="1000" b="0"/>
          </a:p>
        </p:txBody>
      </p:sp>
      <p:sp>
        <p:nvSpPr>
          <p:cNvPr id="82949" name="Fußzeilenplatzhalter 5"/>
          <p:cNvSpPr>
            <a:spLocks noGrp="1"/>
          </p:cNvSpPr>
          <p:nvPr>
            <p:ph type="ftr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pPr>
              <a:defRPr/>
            </a:pPr>
            <a:r>
              <a:rPr lang="de-DE" sz="1000" dirty="0"/>
              <a:t>Strategische Personalplanung für kleine und mittelgroße Unternehmen 		</a:t>
            </a:r>
          </a:p>
        </p:txBody>
      </p:sp>
    </p:spTree>
    <p:extLst>
      <p:ext uri="{BB962C8B-B14F-4D97-AF65-F5344CB8AC3E}">
        <p14:creationId xmlns:p14="http://schemas.microsoft.com/office/powerpoint/2010/main" val="42167724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317499" y="1484313"/>
            <a:ext cx="7236119" cy="4598987"/>
          </a:xfrm>
        </p:spPr>
        <p:txBody>
          <a:bodyPr/>
          <a:lstStyle/>
          <a:p>
            <a:pPr marL="0" indent="0">
              <a:buNone/>
            </a:pPr>
            <a:r>
              <a:rPr lang="de-DE" b="1" dirty="0"/>
              <a:t>Auch die Mitarbeiterinnen und Mitarbeiter profitieren:</a:t>
            </a:r>
          </a:p>
          <a:p>
            <a:pPr marL="0" indent="0">
              <a:buNone/>
            </a:pPr>
            <a:endParaRPr lang="de-DE" b="1" dirty="0"/>
          </a:p>
          <a:p>
            <a:pPr lvl="1"/>
            <a:r>
              <a:rPr lang="de-DE" dirty="0"/>
              <a:t>Sie werden in die Personalplanung eingebunden.</a:t>
            </a:r>
          </a:p>
          <a:p>
            <a:pPr lvl="1"/>
            <a:r>
              <a:rPr lang="de-DE" dirty="0"/>
              <a:t>Sie fühlen sich wertgeschätzt.</a:t>
            </a:r>
          </a:p>
          <a:p>
            <a:pPr lvl="1"/>
            <a:r>
              <a:rPr lang="de-DE" dirty="0"/>
              <a:t>Sie erhalten eine Zukunftsperspektive im Unternehmen.</a:t>
            </a:r>
          </a:p>
          <a:p>
            <a:pPr lvl="1"/>
            <a:r>
              <a:rPr lang="de-DE" dirty="0"/>
              <a:t>Sie profitieren von individuellen Weiterbildungs- und Entwicklungsmaßnahmen.</a:t>
            </a:r>
          </a:p>
          <a:p>
            <a:pPr lvl="1"/>
            <a:r>
              <a:rPr lang="de-DE" dirty="0"/>
              <a:t>Sie können sich auf überlegte Stellenbesetzungen und Übergaben verlassen.</a:t>
            </a:r>
          </a:p>
          <a:p>
            <a:pPr lvl="1"/>
            <a:endParaRPr lang="de-DE" dirty="0"/>
          </a:p>
          <a:p>
            <a:pPr lvl="1"/>
            <a:endParaRPr lang="de-DE" dirty="0"/>
          </a:p>
        </p:txBody>
      </p:sp>
      <p:sp>
        <p:nvSpPr>
          <p:cNvPr id="82946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Vorteile für die Belegschaft</a:t>
            </a:r>
          </a:p>
        </p:txBody>
      </p:sp>
      <p:sp>
        <p:nvSpPr>
          <p:cNvPr id="82947" name="Foliennummernplatzhalt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fld id="{DB4B2DEF-8C32-5C4E-ABCF-8E57A8FCD8B8}" type="slidenum">
              <a:rPr lang="de-DE" sz="1000" b="0" smtClean="0">
                <a:cs typeface="Tahoma" charset="0"/>
              </a:rPr>
              <a:pPr/>
              <a:t>13</a:t>
            </a:fld>
            <a:endParaRPr lang="de-DE" sz="1000" b="0">
              <a:cs typeface="Tahoma" charset="0"/>
            </a:endParaRPr>
          </a:p>
        </p:txBody>
      </p:sp>
      <p:sp>
        <p:nvSpPr>
          <p:cNvPr id="82948" name="Datumsplatzhalter 4"/>
          <p:cNvSpPr>
            <a:spLocks noGrp="1"/>
          </p:cNvSpPr>
          <p:nvPr>
            <p:ph type="dt" sz="quarter" idx="1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fld id="{D49C5186-FB89-9049-A758-E289ED68FBF6}" type="datetime1">
              <a:rPr lang="de-DE" sz="1000" b="0" smtClean="0"/>
              <a:pPr/>
              <a:t>17.12.18</a:t>
            </a:fld>
            <a:endParaRPr lang="de-DE" sz="1000" b="0"/>
          </a:p>
        </p:txBody>
      </p:sp>
      <p:sp>
        <p:nvSpPr>
          <p:cNvPr id="82949" name="Fußzeilenplatzhalter 5"/>
          <p:cNvSpPr>
            <a:spLocks noGrp="1"/>
          </p:cNvSpPr>
          <p:nvPr>
            <p:ph type="ftr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pPr>
              <a:defRPr/>
            </a:pPr>
            <a:r>
              <a:rPr lang="de-DE" sz="1000" dirty="0"/>
              <a:t>Strategische Personalplanung für kleine und mittelgroße Unternehmen 		</a:t>
            </a:r>
          </a:p>
        </p:txBody>
      </p:sp>
    </p:spTree>
    <p:extLst>
      <p:ext uri="{BB962C8B-B14F-4D97-AF65-F5344CB8AC3E}">
        <p14:creationId xmlns:p14="http://schemas.microsoft.com/office/powerpoint/2010/main" val="27711886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Digitalisierung „vor“-denken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7B1D469-A284-374E-A15F-D76D02025EB7}" type="slidenum">
              <a:rPr lang="de-DE" smtClean="0"/>
              <a:pPr>
                <a:defRPr/>
              </a:pPr>
              <a:t>14</a:t>
            </a:fld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>
              <a:defRPr/>
            </a:pPr>
            <a:fld id="{740F5189-D021-FA44-B5D9-8D110C82F6AD}" type="datetime1">
              <a:rPr lang="de-DE" smtClean="0"/>
              <a:pPr>
                <a:defRPr/>
              </a:pPr>
              <a:t>17.12.18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Strategische Personalplanung für kleine und mittelgroße Unternehmen 		</a:t>
            </a:r>
          </a:p>
        </p:txBody>
      </p:sp>
      <p:sp>
        <p:nvSpPr>
          <p:cNvPr id="11" name="Textplatzhalter 8">
            <a:extLst>
              <a:ext uri="{FF2B5EF4-FFF2-40B4-BE49-F238E27FC236}">
                <a16:creationId xmlns:a16="http://schemas.microsoft.com/office/drawing/2014/main" id="{31DD4D55-1E93-1145-9617-98520524C5AB}"/>
              </a:ext>
            </a:extLst>
          </p:cNvPr>
          <p:cNvSpPr txBox="1">
            <a:spLocks/>
          </p:cNvSpPr>
          <p:nvPr/>
        </p:nvSpPr>
        <p:spPr>
          <a:xfrm>
            <a:off x="325438" y="1473201"/>
            <a:ext cx="7545854" cy="689166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90000"/>
              <a:buFont typeface="Lucida Grande"/>
              <a:buChar char="▶"/>
              <a:defRPr sz="1600" kern="1200">
                <a:solidFill>
                  <a:schemeClr val="accent1"/>
                </a:solidFill>
                <a:latin typeface="Tahoma"/>
                <a:ea typeface="MS PGothic" panose="020B0600070205080204" pitchFamily="34" charset="-128"/>
                <a:cs typeface="MS PGothic" charset="0"/>
              </a:defRPr>
            </a:lvl1pPr>
            <a:lvl2pPr marL="627063" indent="-271463" algn="l" defTabSz="457200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90000"/>
              <a:buFont typeface="Lucida Grande"/>
              <a:buChar char="▶"/>
              <a:defRPr sz="1600" kern="1200">
                <a:solidFill>
                  <a:schemeClr val="accent1"/>
                </a:solidFill>
                <a:latin typeface="Tahoma"/>
                <a:ea typeface="MS PGothic" panose="020B0600070205080204" pitchFamily="34" charset="-128"/>
                <a:cs typeface="MS PGothic" charset="0"/>
              </a:defRPr>
            </a:lvl2pPr>
            <a:lvl3pPr marL="896938" indent="-269875" algn="l" defTabSz="457200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90000"/>
              <a:buFont typeface="Lucida Grande"/>
              <a:buChar char="▶"/>
              <a:defRPr sz="1600" kern="1200">
                <a:solidFill>
                  <a:schemeClr val="accent1"/>
                </a:solidFill>
                <a:latin typeface="Tahoma"/>
                <a:ea typeface="MS PGothic" panose="020B0600070205080204" pitchFamily="34" charset="-128"/>
                <a:cs typeface="MS PGothic" charset="0"/>
              </a:defRPr>
            </a:lvl3pPr>
            <a:lvl4pPr marL="1252538" indent="-355600" algn="l" defTabSz="457200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90000"/>
              <a:buFont typeface="Lucida Grande"/>
              <a:buChar char="▶"/>
              <a:defRPr sz="1600" kern="1200">
                <a:solidFill>
                  <a:schemeClr val="accent1"/>
                </a:solidFill>
                <a:latin typeface="Tahoma"/>
                <a:ea typeface="MS PGothic" panose="020B0600070205080204" pitchFamily="34" charset="-128"/>
                <a:cs typeface="MS PGothic" charset="0"/>
              </a:defRPr>
            </a:lvl4pPr>
            <a:lvl5pPr marL="1617663" indent="-365125" algn="l" defTabSz="457200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90000"/>
              <a:buFont typeface="Lucida Grande"/>
              <a:buChar char="▶"/>
              <a:defRPr sz="1600" kern="1200">
                <a:solidFill>
                  <a:schemeClr val="accent1"/>
                </a:solidFill>
                <a:latin typeface="Tahoma"/>
                <a:ea typeface="MS PGothic" panose="020B0600070205080204" pitchFamily="34" charset="-128"/>
                <a:cs typeface="MS PGothic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de-DE" b="0" dirty="0"/>
              <a:t>Mögliche </a:t>
            </a:r>
            <a:r>
              <a:rPr lang="de-DE" dirty="0"/>
              <a:t>Auswirkungen der Digitalisierung </a:t>
            </a:r>
            <a:r>
              <a:rPr lang="de-DE" b="0" dirty="0"/>
              <a:t>auf das Unternehmen werden mithilfe einer strategischen Personalplanung bereits (vor-)kalkuliert.</a:t>
            </a:r>
          </a:p>
          <a:p>
            <a:pPr marL="0" indent="0" algn="just">
              <a:buNone/>
            </a:pPr>
            <a:endParaRPr lang="de-DE" dirty="0"/>
          </a:p>
          <a:p>
            <a:pPr marL="0" indent="0" algn="just">
              <a:buFont typeface="Lucida Grande"/>
              <a:buNone/>
            </a:pPr>
            <a:endParaRPr lang="de-DE" b="0" dirty="0"/>
          </a:p>
        </p:txBody>
      </p:sp>
      <p:grpSp>
        <p:nvGrpSpPr>
          <p:cNvPr id="8" name="Gruppierung 12">
            <a:extLst>
              <a:ext uri="{FF2B5EF4-FFF2-40B4-BE49-F238E27FC236}">
                <a16:creationId xmlns:a16="http://schemas.microsoft.com/office/drawing/2014/main" id="{CBD401EC-FA4F-A240-9707-92C4EBEE7202}"/>
              </a:ext>
            </a:extLst>
          </p:cNvPr>
          <p:cNvGrpSpPr/>
          <p:nvPr/>
        </p:nvGrpSpPr>
        <p:grpSpPr>
          <a:xfrm>
            <a:off x="166344" y="2403375"/>
            <a:ext cx="8879304" cy="3664127"/>
            <a:chOff x="112296" y="1349595"/>
            <a:chExt cx="8879304" cy="3664127"/>
          </a:xfrm>
        </p:grpSpPr>
        <p:pic>
          <p:nvPicPr>
            <p:cNvPr id="9" name="Picture 2" descr="Netzwerk Rechteck Tafel Ringe Vernetzen Ge">
              <a:extLst>
                <a:ext uri="{FF2B5EF4-FFF2-40B4-BE49-F238E27FC236}">
                  <a16:creationId xmlns:a16="http://schemas.microsoft.com/office/drawing/2014/main" id="{3119DF8A-373E-2640-A44C-7E163E2FBCC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296" y="1349595"/>
              <a:ext cx="8879304" cy="3664127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288C8CD8-75CA-3942-8C05-CC67A10BEF97}"/>
                </a:ext>
              </a:extLst>
            </p:cNvPr>
            <p:cNvSpPr txBox="1"/>
            <p:nvPr/>
          </p:nvSpPr>
          <p:spPr>
            <a:xfrm>
              <a:off x="2779211" y="1614942"/>
              <a:ext cx="128779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400" dirty="0">
                  <a:solidFill>
                    <a:schemeClr val="bg2"/>
                  </a:solidFill>
                  <a:latin typeface="Informal Roman" panose="030604020304060B0204" pitchFamily="66" charset="0"/>
                </a:rPr>
                <a:t>Neue </a:t>
              </a:r>
            </a:p>
            <a:p>
              <a:pPr algn="ctr"/>
              <a:r>
                <a:rPr lang="de-DE" sz="1400" dirty="0">
                  <a:solidFill>
                    <a:schemeClr val="bg2"/>
                  </a:solidFill>
                  <a:latin typeface="Informal Roman" panose="030604020304060B0204" pitchFamily="66" charset="0"/>
                </a:rPr>
                <a:t>Berufsbilder</a:t>
              </a:r>
            </a:p>
          </p:txBody>
        </p:sp>
        <p:sp>
          <p:nvSpPr>
            <p:cNvPr id="12" name="Textfeld 11">
              <a:extLst>
                <a:ext uri="{FF2B5EF4-FFF2-40B4-BE49-F238E27FC236}">
                  <a16:creationId xmlns:a16="http://schemas.microsoft.com/office/drawing/2014/main" id="{4A1EFB04-5483-5940-AA81-B5C17257E4EC}"/>
                </a:ext>
              </a:extLst>
            </p:cNvPr>
            <p:cNvSpPr txBox="1"/>
            <p:nvPr/>
          </p:nvSpPr>
          <p:spPr>
            <a:xfrm>
              <a:off x="722805" y="2476575"/>
              <a:ext cx="76342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400" dirty="0">
                  <a:solidFill>
                    <a:schemeClr val="bg2"/>
                  </a:solidFill>
                  <a:latin typeface="Informal Roman" panose="030604020304060B0204" pitchFamily="66" charset="0"/>
                </a:rPr>
                <a:t>Neue</a:t>
              </a:r>
            </a:p>
            <a:p>
              <a:pPr algn="ctr"/>
              <a:r>
                <a:rPr lang="de-DE" sz="1400" dirty="0">
                  <a:solidFill>
                    <a:schemeClr val="bg2"/>
                  </a:solidFill>
                  <a:latin typeface="Informal Roman" panose="030604020304060B0204" pitchFamily="66" charset="0"/>
                </a:rPr>
                <a:t>Märkte</a:t>
              </a:r>
            </a:p>
          </p:txBody>
        </p:sp>
        <p:sp>
          <p:nvSpPr>
            <p:cNvPr id="13" name="Textfeld 12">
              <a:extLst>
                <a:ext uri="{FF2B5EF4-FFF2-40B4-BE49-F238E27FC236}">
                  <a16:creationId xmlns:a16="http://schemas.microsoft.com/office/drawing/2014/main" id="{BC66B53A-FC09-D843-BCA3-6F0B8D75F398}"/>
                </a:ext>
              </a:extLst>
            </p:cNvPr>
            <p:cNvSpPr txBox="1"/>
            <p:nvPr/>
          </p:nvSpPr>
          <p:spPr>
            <a:xfrm>
              <a:off x="2242559" y="4167534"/>
              <a:ext cx="136173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400" dirty="0">
                  <a:solidFill>
                    <a:schemeClr val="bg2"/>
                  </a:solidFill>
                  <a:latin typeface="Informal Roman" panose="030604020304060B0204" pitchFamily="66" charset="0"/>
                </a:rPr>
                <a:t>Neue </a:t>
              </a:r>
            </a:p>
            <a:p>
              <a:pPr algn="ctr"/>
              <a:r>
                <a:rPr lang="de-DE" sz="1400" dirty="0">
                  <a:solidFill>
                    <a:schemeClr val="bg2"/>
                  </a:solidFill>
                  <a:latin typeface="Informal Roman" panose="030604020304060B0204" pitchFamily="66" charset="0"/>
                </a:rPr>
                <a:t>Kompetenzen</a:t>
              </a:r>
            </a:p>
          </p:txBody>
        </p:sp>
        <p:sp>
          <p:nvSpPr>
            <p:cNvPr id="14" name="Textfeld 13">
              <a:extLst>
                <a:ext uri="{FF2B5EF4-FFF2-40B4-BE49-F238E27FC236}">
                  <a16:creationId xmlns:a16="http://schemas.microsoft.com/office/drawing/2014/main" id="{8BCCEA14-3A0A-E74D-A307-E254829988E6}"/>
                </a:ext>
              </a:extLst>
            </p:cNvPr>
            <p:cNvSpPr txBox="1"/>
            <p:nvPr/>
          </p:nvSpPr>
          <p:spPr>
            <a:xfrm>
              <a:off x="5604802" y="1590247"/>
              <a:ext cx="133832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400" dirty="0">
                  <a:solidFill>
                    <a:schemeClr val="bg2"/>
                  </a:solidFill>
                  <a:latin typeface="Informal Roman" panose="030604020304060B0204" pitchFamily="66" charset="0"/>
                </a:rPr>
                <a:t>Neue </a:t>
              </a:r>
            </a:p>
            <a:p>
              <a:pPr algn="ctr"/>
              <a:r>
                <a:rPr lang="de-DE" sz="1400" dirty="0">
                  <a:solidFill>
                    <a:schemeClr val="bg2"/>
                  </a:solidFill>
                  <a:latin typeface="Informal Roman" panose="030604020304060B0204" pitchFamily="66" charset="0"/>
                </a:rPr>
                <a:t>Technologien</a:t>
              </a:r>
            </a:p>
          </p:txBody>
        </p:sp>
        <p:sp>
          <p:nvSpPr>
            <p:cNvPr id="15" name="Textfeld 14">
              <a:extLst>
                <a:ext uri="{FF2B5EF4-FFF2-40B4-BE49-F238E27FC236}">
                  <a16:creationId xmlns:a16="http://schemas.microsoft.com/office/drawing/2014/main" id="{F5B1C703-9862-D74E-AE1E-5F8337AD5C8D}"/>
                </a:ext>
              </a:extLst>
            </p:cNvPr>
            <p:cNvSpPr txBox="1"/>
            <p:nvPr/>
          </p:nvSpPr>
          <p:spPr>
            <a:xfrm>
              <a:off x="7050797" y="2476575"/>
              <a:ext cx="100540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400" dirty="0">
                  <a:solidFill>
                    <a:schemeClr val="bg2"/>
                  </a:solidFill>
                  <a:latin typeface="Informal Roman" panose="030604020304060B0204" pitchFamily="66" charset="0"/>
                </a:rPr>
                <a:t>Neue </a:t>
              </a:r>
            </a:p>
            <a:p>
              <a:pPr algn="ctr"/>
              <a:r>
                <a:rPr lang="de-DE" sz="1400" dirty="0">
                  <a:solidFill>
                    <a:schemeClr val="bg2"/>
                  </a:solidFill>
                  <a:latin typeface="Informal Roman" panose="030604020304060B0204" pitchFamily="66" charset="0"/>
                </a:rPr>
                <a:t>Zulieferer</a:t>
              </a:r>
            </a:p>
          </p:txBody>
        </p:sp>
        <p:sp>
          <p:nvSpPr>
            <p:cNvPr id="16" name="Textfeld 15">
              <a:extLst>
                <a:ext uri="{FF2B5EF4-FFF2-40B4-BE49-F238E27FC236}">
                  <a16:creationId xmlns:a16="http://schemas.microsoft.com/office/drawing/2014/main" id="{143B8A83-483D-E442-8370-F99E226DEB1E}"/>
                </a:ext>
              </a:extLst>
            </p:cNvPr>
            <p:cNvSpPr txBox="1"/>
            <p:nvPr/>
          </p:nvSpPr>
          <p:spPr>
            <a:xfrm>
              <a:off x="6890140" y="3327985"/>
              <a:ext cx="90272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400" dirty="0">
                  <a:solidFill>
                    <a:schemeClr val="bg2"/>
                  </a:solidFill>
                  <a:latin typeface="Informal Roman" panose="030604020304060B0204" pitchFamily="66" charset="0"/>
                </a:rPr>
                <a:t>Neue</a:t>
              </a:r>
            </a:p>
            <a:p>
              <a:pPr algn="ctr"/>
              <a:r>
                <a:rPr lang="de-DE" sz="1400" dirty="0">
                  <a:solidFill>
                    <a:schemeClr val="bg2"/>
                  </a:solidFill>
                  <a:latin typeface="Informal Roman" panose="030604020304060B0204" pitchFamily="66" charset="0"/>
                </a:rPr>
                <a:t> Kunden</a:t>
              </a:r>
            </a:p>
          </p:txBody>
        </p:sp>
        <p:sp>
          <p:nvSpPr>
            <p:cNvPr id="17" name="Textfeld 16">
              <a:extLst>
                <a:ext uri="{FF2B5EF4-FFF2-40B4-BE49-F238E27FC236}">
                  <a16:creationId xmlns:a16="http://schemas.microsoft.com/office/drawing/2014/main" id="{24C01C18-D722-0847-9AB4-C928560851D9}"/>
                </a:ext>
              </a:extLst>
            </p:cNvPr>
            <p:cNvSpPr txBox="1"/>
            <p:nvPr/>
          </p:nvSpPr>
          <p:spPr>
            <a:xfrm>
              <a:off x="837252" y="3240804"/>
              <a:ext cx="97975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400" dirty="0">
                  <a:solidFill>
                    <a:schemeClr val="bg2"/>
                  </a:solidFill>
                  <a:latin typeface="Informal Roman" panose="030604020304060B0204" pitchFamily="66" charset="0"/>
                </a:rPr>
                <a:t>Neue</a:t>
              </a:r>
            </a:p>
            <a:p>
              <a:pPr algn="ctr"/>
              <a:r>
                <a:rPr lang="de-DE" sz="1400" dirty="0">
                  <a:solidFill>
                    <a:schemeClr val="bg2"/>
                  </a:solidFill>
                  <a:latin typeface="Informal Roman" panose="030604020304060B0204" pitchFamily="66" charset="0"/>
                </a:rPr>
                <a:t>Prozesse</a:t>
              </a:r>
            </a:p>
          </p:txBody>
        </p:sp>
        <p:sp>
          <p:nvSpPr>
            <p:cNvPr id="18" name="Textfeld 17">
              <a:extLst>
                <a:ext uri="{FF2B5EF4-FFF2-40B4-BE49-F238E27FC236}">
                  <a16:creationId xmlns:a16="http://schemas.microsoft.com/office/drawing/2014/main" id="{E101A109-56E8-EB49-A349-2F86E4B87A16}"/>
                </a:ext>
              </a:extLst>
            </p:cNvPr>
            <p:cNvSpPr txBox="1"/>
            <p:nvPr/>
          </p:nvSpPr>
          <p:spPr>
            <a:xfrm>
              <a:off x="5326833" y="4150377"/>
              <a:ext cx="96693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400" dirty="0">
                  <a:solidFill>
                    <a:schemeClr val="bg2"/>
                  </a:solidFill>
                  <a:latin typeface="Informal Roman" panose="030604020304060B0204" pitchFamily="66" charset="0"/>
                </a:rPr>
                <a:t>Neue</a:t>
              </a:r>
            </a:p>
            <a:p>
              <a:pPr algn="ctr"/>
              <a:r>
                <a:rPr lang="de-DE" sz="1400" dirty="0">
                  <a:solidFill>
                    <a:schemeClr val="bg2"/>
                  </a:solidFill>
                  <a:latin typeface="Informal Roman" panose="030604020304060B0204" pitchFamily="66" charset="0"/>
                </a:rPr>
                <a:t>Produkte</a:t>
              </a:r>
            </a:p>
          </p:txBody>
        </p:sp>
        <p:sp>
          <p:nvSpPr>
            <p:cNvPr id="19" name="Textfeld 18">
              <a:extLst>
                <a:ext uri="{FF2B5EF4-FFF2-40B4-BE49-F238E27FC236}">
                  <a16:creationId xmlns:a16="http://schemas.microsoft.com/office/drawing/2014/main" id="{2269ECE4-D0B2-3748-896A-48B88C91B71E}"/>
                </a:ext>
              </a:extLst>
            </p:cNvPr>
            <p:cNvSpPr txBox="1"/>
            <p:nvPr/>
          </p:nvSpPr>
          <p:spPr>
            <a:xfrm>
              <a:off x="3404650" y="2890102"/>
              <a:ext cx="1773555" cy="646331"/>
            </a:xfrm>
            <a:prstGeom prst="rect">
              <a:avLst/>
            </a:prstGeom>
            <a:noFill/>
            <a:ln w="38100" cmpd="sng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800" dirty="0">
                  <a:solidFill>
                    <a:schemeClr val="bg1"/>
                  </a:solidFill>
                </a:rPr>
                <a:t>Unser </a:t>
              </a:r>
            </a:p>
            <a:p>
              <a:pPr algn="ctr"/>
              <a:r>
                <a:rPr lang="de-DE" sz="1800" dirty="0">
                  <a:solidFill>
                    <a:schemeClr val="bg1"/>
                  </a:solidFill>
                </a:rPr>
                <a:t>Unternehmen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993313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br>
              <a:rPr lang="de-DE" dirty="0"/>
            </a:br>
            <a:r>
              <a:rPr lang="de-DE" dirty="0"/>
              <a:t>Vorbereitende Aufgaben</a:t>
            </a:r>
            <a:br>
              <a:rPr lang="de-DE" dirty="0"/>
            </a:br>
            <a:endParaRPr lang="de-DE" dirty="0"/>
          </a:p>
        </p:txBody>
      </p:sp>
      <p:sp>
        <p:nvSpPr>
          <p:cNvPr id="83969" name="Foliennummernplatzhalt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fld id="{71806E07-2F92-A04C-9B95-960F624A091B}" type="slidenum">
              <a:rPr lang="de-DE" sz="1000" b="0">
                <a:solidFill>
                  <a:schemeClr val="bg1"/>
                </a:solidFill>
                <a:cs typeface="Tahoma" charset="0"/>
              </a:rPr>
              <a:pPr/>
              <a:t>15</a:t>
            </a:fld>
            <a:endParaRPr lang="de-DE" sz="1000" b="0">
              <a:solidFill>
                <a:schemeClr val="bg1"/>
              </a:solidFill>
              <a:cs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14273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Klärung organisatorischer Fragen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7B1D469-A284-374E-A15F-D76D02025EB7}" type="slidenum">
              <a:rPr lang="de-DE" smtClean="0"/>
              <a:pPr>
                <a:defRPr/>
              </a:pPr>
              <a:t>16</a:t>
            </a:fld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>
              <a:defRPr/>
            </a:pPr>
            <a:fld id="{740F5189-D021-FA44-B5D9-8D110C82F6AD}" type="datetime1">
              <a:rPr lang="de-DE" smtClean="0"/>
              <a:pPr>
                <a:defRPr/>
              </a:pPr>
              <a:t>17.12.18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Strategische Personalplanung für kleine und mittelgroße Unternehmen 		</a:t>
            </a:r>
          </a:p>
        </p:txBody>
      </p:sp>
      <p:sp>
        <p:nvSpPr>
          <p:cNvPr id="11" name="Textplatzhalter 8">
            <a:extLst>
              <a:ext uri="{FF2B5EF4-FFF2-40B4-BE49-F238E27FC236}">
                <a16:creationId xmlns:a16="http://schemas.microsoft.com/office/drawing/2014/main" id="{31DD4D55-1E93-1145-9617-98520524C5AB}"/>
              </a:ext>
            </a:extLst>
          </p:cNvPr>
          <p:cNvSpPr txBox="1">
            <a:spLocks/>
          </p:cNvSpPr>
          <p:nvPr/>
        </p:nvSpPr>
        <p:spPr>
          <a:xfrm>
            <a:off x="325438" y="1473201"/>
            <a:ext cx="7545854" cy="3197122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90000"/>
              <a:buFont typeface="Lucida Grande"/>
              <a:buChar char="▶"/>
              <a:defRPr sz="1600" kern="1200">
                <a:solidFill>
                  <a:schemeClr val="accent1"/>
                </a:solidFill>
                <a:latin typeface="Tahoma"/>
                <a:ea typeface="MS PGothic" panose="020B0600070205080204" pitchFamily="34" charset="-128"/>
                <a:cs typeface="MS PGothic" charset="0"/>
              </a:defRPr>
            </a:lvl1pPr>
            <a:lvl2pPr marL="627063" indent="-271463" algn="l" defTabSz="457200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90000"/>
              <a:buFont typeface="Lucida Grande"/>
              <a:buChar char="▶"/>
              <a:defRPr sz="1600" kern="1200">
                <a:solidFill>
                  <a:schemeClr val="accent1"/>
                </a:solidFill>
                <a:latin typeface="Tahoma"/>
                <a:ea typeface="MS PGothic" panose="020B0600070205080204" pitchFamily="34" charset="-128"/>
                <a:cs typeface="MS PGothic" charset="0"/>
              </a:defRPr>
            </a:lvl2pPr>
            <a:lvl3pPr marL="896938" indent="-269875" algn="l" defTabSz="457200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90000"/>
              <a:buFont typeface="Lucida Grande"/>
              <a:buChar char="▶"/>
              <a:defRPr sz="1600" kern="1200">
                <a:solidFill>
                  <a:schemeClr val="accent1"/>
                </a:solidFill>
                <a:latin typeface="Tahoma"/>
                <a:ea typeface="MS PGothic" panose="020B0600070205080204" pitchFamily="34" charset="-128"/>
                <a:cs typeface="MS PGothic" charset="0"/>
              </a:defRPr>
            </a:lvl3pPr>
            <a:lvl4pPr marL="1252538" indent="-355600" algn="l" defTabSz="457200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90000"/>
              <a:buFont typeface="Lucida Grande"/>
              <a:buChar char="▶"/>
              <a:defRPr sz="1600" kern="1200">
                <a:solidFill>
                  <a:schemeClr val="accent1"/>
                </a:solidFill>
                <a:latin typeface="Tahoma"/>
                <a:ea typeface="MS PGothic" panose="020B0600070205080204" pitchFamily="34" charset="-128"/>
                <a:cs typeface="MS PGothic" charset="0"/>
              </a:defRPr>
            </a:lvl4pPr>
            <a:lvl5pPr marL="1617663" indent="-365125" algn="l" defTabSz="457200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90000"/>
              <a:buFont typeface="Lucida Grande"/>
              <a:buChar char="▶"/>
              <a:defRPr sz="1600" kern="1200">
                <a:solidFill>
                  <a:schemeClr val="accent1"/>
                </a:solidFill>
                <a:latin typeface="Tahoma"/>
                <a:ea typeface="MS PGothic" panose="020B0600070205080204" pitchFamily="34" charset="-128"/>
                <a:cs typeface="MS PGothic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b="0" dirty="0"/>
              <a:t>Sobald die Entscheidung gefallen ist, eine strategische Personalplanung durchzuführen, sind zunächst </a:t>
            </a:r>
            <a:r>
              <a:rPr lang="de-DE" dirty="0"/>
              <a:t>organisatorische Vorbereitungen </a:t>
            </a:r>
            <a:r>
              <a:rPr lang="de-DE" b="0" dirty="0"/>
              <a:t>zu treffen:</a:t>
            </a:r>
          </a:p>
          <a:p>
            <a:pPr marL="0" indent="0" algn="just">
              <a:buNone/>
            </a:pPr>
            <a:endParaRPr lang="de-DE" b="0" dirty="0"/>
          </a:p>
          <a:p>
            <a:r>
              <a:rPr lang="de-DE" b="0" dirty="0"/>
              <a:t>Wer kümmert sich, ist beteiligt und gehört zum Planungsteam?</a:t>
            </a:r>
            <a:br>
              <a:rPr lang="de-DE" b="0" dirty="0"/>
            </a:br>
            <a:endParaRPr lang="de-DE" b="0" dirty="0"/>
          </a:p>
          <a:p>
            <a:r>
              <a:rPr lang="de-DE" b="0" dirty="0"/>
              <a:t>Wie hoch ist der Aufwand für die strategische Personalplanung?</a:t>
            </a:r>
          </a:p>
          <a:p>
            <a:pPr marL="0" indent="0">
              <a:buNone/>
            </a:pPr>
            <a:endParaRPr lang="de-DE" b="0" dirty="0"/>
          </a:p>
          <a:p>
            <a:pPr marL="0" indent="0" algn="just">
              <a:buFont typeface="Lucida Grande"/>
              <a:buNone/>
            </a:pPr>
            <a:endParaRPr lang="de-DE" b="0" dirty="0"/>
          </a:p>
        </p:txBody>
      </p:sp>
    </p:spTree>
    <p:extLst>
      <p:ext uri="{BB962C8B-B14F-4D97-AF65-F5344CB8AC3E}">
        <p14:creationId xmlns:p14="http://schemas.microsoft.com/office/powerpoint/2010/main" val="17506923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Wer kümmert sich und macht mit?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7B1D469-A284-374E-A15F-D76D02025EB7}" type="slidenum">
              <a:rPr lang="de-DE" smtClean="0"/>
              <a:pPr>
                <a:defRPr/>
              </a:pPr>
              <a:t>17</a:t>
            </a:fld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>
              <a:defRPr/>
            </a:pPr>
            <a:fld id="{740F5189-D021-FA44-B5D9-8D110C82F6AD}" type="datetime1">
              <a:rPr lang="de-DE" smtClean="0"/>
              <a:pPr>
                <a:defRPr/>
              </a:pPr>
              <a:t>17.12.18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Strategische Personalplanung für kleine und mittelgroße Unternehmen 		</a:t>
            </a:r>
          </a:p>
        </p:txBody>
      </p:sp>
      <p:sp>
        <p:nvSpPr>
          <p:cNvPr id="11" name="Textplatzhalter 8">
            <a:extLst>
              <a:ext uri="{FF2B5EF4-FFF2-40B4-BE49-F238E27FC236}">
                <a16:creationId xmlns:a16="http://schemas.microsoft.com/office/drawing/2014/main" id="{31DD4D55-1E93-1145-9617-98520524C5AB}"/>
              </a:ext>
            </a:extLst>
          </p:cNvPr>
          <p:cNvSpPr txBox="1">
            <a:spLocks/>
          </p:cNvSpPr>
          <p:nvPr/>
        </p:nvSpPr>
        <p:spPr>
          <a:xfrm>
            <a:off x="325438" y="1473200"/>
            <a:ext cx="7545854" cy="3806724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90000"/>
              <a:buFont typeface="Lucida Grande"/>
              <a:buChar char="▶"/>
              <a:defRPr sz="1600" kern="1200">
                <a:solidFill>
                  <a:schemeClr val="accent1"/>
                </a:solidFill>
                <a:latin typeface="Tahoma"/>
                <a:ea typeface="MS PGothic" panose="020B0600070205080204" pitchFamily="34" charset="-128"/>
                <a:cs typeface="MS PGothic" charset="0"/>
              </a:defRPr>
            </a:lvl1pPr>
            <a:lvl2pPr marL="627063" indent="-271463" algn="l" defTabSz="457200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90000"/>
              <a:buFont typeface="Lucida Grande"/>
              <a:buChar char="▶"/>
              <a:defRPr sz="1600" kern="1200">
                <a:solidFill>
                  <a:schemeClr val="accent1"/>
                </a:solidFill>
                <a:latin typeface="Tahoma"/>
                <a:ea typeface="MS PGothic" panose="020B0600070205080204" pitchFamily="34" charset="-128"/>
                <a:cs typeface="MS PGothic" charset="0"/>
              </a:defRPr>
            </a:lvl2pPr>
            <a:lvl3pPr marL="896938" indent="-269875" algn="l" defTabSz="457200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90000"/>
              <a:buFont typeface="Lucida Grande"/>
              <a:buChar char="▶"/>
              <a:defRPr sz="1600" kern="1200">
                <a:solidFill>
                  <a:schemeClr val="accent1"/>
                </a:solidFill>
                <a:latin typeface="Tahoma"/>
                <a:ea typeface="MS PGothic" panose="020B0600070205080204" pitchFamily="34" charset="-128"/>
                <a:cs typeface="MS PGothic" charset="0"/>
              </a:defRPr>
            </a:lvl3pPr>
            <a:lvl4pPr marL="1252538" indent="-355600" algn="l" defTabSz="457200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90000"/>
              <a:buFont typeface="Lucida Grande"/>
              <a:buChar char="▶"/>
              <a:defRPr sz="1600" kern="1200">
                <a:solidFill>
                  <a:schemeClr val="accent1"/>
                </a:solidFill>
                <a:latin typeface="Tahoma"/>
                <a:ea typeface="MS PGothic" panose="020B0600070205080204" pitchFamily="34" charset="-128"/>
                <a:cs typeface="MS PGothic" charset="0"/>
              </a:defRPr>
            </a:lvl4pPr>
            <a:lvl5pPr marL="1617663" indent="-365125" algn="l" defTabSz="457200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90000"/>
              <a:buFont typeface="Lucida Grande"/>
              <a:buChar char="▶"/>
              <a:defRPr sz="1600" kern="1200">
                <a:solidFill>
                  <a:schemeClr val="accent1"/>
                </a:solidFill>
                <a:latin typeface="Tahoma"/>
                <a:ea typeface="MS PGothic" panose="020B0600070205080204" pitchFamily="34" charset="-128"/>
                <a:cs typeface="MS PGothic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dirty="0"/>
              <a:t>Wer kümmert sich um die strategische Personalplanung?</a:t>
            </a:r>
          </a:p>
          <a:p>
            <a:pPr marL="0" indent="0">
              <a:buNone/>
            </a:pPr>
            <a:endParaRPr lang="de-DE" dirty="0"/>
          </a:p>
          <a:p>
            <a:pPr lvl="1"/>
            <a:r>
              <a:rPr lang="de-DE" b="0" dirty="0"/>
              <a:t>Geschäftsführung</a:t>
            </a:r>
          </a:p>
          <a:p>
            <a:pPr lvl="1"/>
            <a:r>
              <a:rPr lang="de-DE" b="0" dirty="0"/>
              <a:t>Fach- und Führungskräfte</a:t>
            </a:r>
          </a:p>
          <a:p>
            <a:pPr lvl="1"/>
            <a:r>
              <a:rPr lang="de-DE" b="0" dirty="0"/>
              <a:t>Planungsteam</a:t>
            </a:r>
          </a:p>
          <a:p>
            <a:pPr lvl="1"/>
            <a:r>
              <a:rPr lang="de-DE" b="0" dirty="0"/>
              <a:t>... </a:t>
            </a:r>
          </a:p>
          <a:p>
            <a:pPr lvl="1"/>
            <a:endParaRPr lang="de-DE" b="0" dirty="0"/>
          </a:p>
          <a:p>
            <a:pPr marL="0" indent="0">
              <a:buNone/>
            </a:pPr>
            <a:r>
              <a:rPr lang="de-DE" dirty="0"/>
              <a:t>Wer sollte mitmachen?</a:t>
            </a:r>
          </a:p>
          <a:p>
            <a:pPr marL="0" indent="0">
              <a:buNone/>
            </a:pPr>
            <a:endParaRPr lang="de-DE" dirty="0"/>
          </a:p>
          <a:p>
            <a:pPr lvl="1"/>
            <a:r>
              <a:rPr lang="de-DE" b="0" dirty="0"/>
              <a:t>Projektbeteiligte sollten mit Zahlen umgehen können und einen guten Blick auf die strategische Entwicklung des Unternehmens besitzen.</a:t>
            </a:r>
          </a:p>
          <a:p>
            <a:pPr marL="355600" lvl="1" indent="0">
              <a:buNone/>
            </a:pPr>
            <a:endParaRPr lang="de-DE" b="0" dirty="0"/>
          </a:p>
          <a:p>
            <a:pPr lvl="1"/>
            <a:endParaRPr lang="de-DE" b="0" dirty="0"/>
          </a:p>
          <a:p>
            <a:pPr marL="0" indent="0" algn="just">
              <a:buFont typeface="Lucida Grande"/>
              <a:buNone/>
            </a:pPr>
            <a:endParaRPr lang="de-DE" b="0" dirty="0"/>
          </a:p>
        </p:txBody>
      </p:sp>
    </p:spTree>
    <p:extLst>
      <p:ext uri="{BB962C8B-B14F-4D97-AF65-F5344CB8AC3E}">
        <p14:creationId xmlns:p14="http://schemas.microsoft.com/office/powerpoint/2010/main" val="21185027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2753783" y="1627189"/>
            <a:ext cx="5310717" cy="4456112"/>
          </a:xfrm>
        </p:spPr>
        <p:txBody>
          <a:bodyPr/>
          <a:lstStyle/>
          <a:p>
            <a:pPr marL="0" indent="0">
              <a:buNone/>
            </a:pPr>
            <a:r>
              <a:rPr lang="de-DE" dirty="0"/>
              <a:t>Für die folgenden Prozessschritte sind </a:t>
            </a:r>
            <a:r>
              <a:rPr lang="de-DE" b="1" dirty="0"/>
              <a:t>zeitliche Kapazitäten und Ressourcen </a:t>
            </a:r>
            <a:r>
              <a:rPr lang="de-DE" dirty="0"/>
              <a:t>zu berücksichtigen:</a:t>
            </a:r>
          </a:p>
          <a:p>
            <a:pPr marL="0" indent="0">
              <a:buNone/>
            </a:pPr>
            <a:endParaRPr lang="de-DE" dirty="0"/>
          </a:p>
          <a:p>
            <a:r>
              <a:rPr lang="de-DE" dirty="0"/>
              <a:t>Planungsprozess vorbereiten</a:t>
            </a:r>
          </a:p>
          <a:p>
            <a:r>
              <a:rPr lang="de-DE" dirty="0"/>
              <a:t>Informationen (Unternehmens- und Personalstrategie, Mitarbeiterstammdaten) zusammenstellen</a:t>
            </a:r>
          </a:p>
          <a:p>
            <a:r>
              <a:rPr lang="de-DE" dirty="0"/>
              <a:t>Strategische Personalplanung mittels IT-Tool oder Checklisten durchführen</a:t>
            </a:r>
          </a:p>
          <a:p>
            <a:r>
              <a:rPr lang="de-DE" dirty="0"/>
              <a:t>Folgeplanungen und Maßnahmen ableiten</a:t>
            </a:r>
          </a:p>
          <a:p>
            <a:r>
              <a:rPr lang="de-DE" dirty="0"/>
              <a:t>Umsetzung begleiten, organisieren </a:t>
            </a:r>
            <a:r>
              <a:rPr lang="de-DE"/>
              <a:t>und nachhalten</a:t>
            </a:r>
            <a:br>
              <a:rPr lang="de-DE" dirty="0">
                <a:solidFill>
                  <a:srgbClr val="6E8296"/>
                </a:solidFill>
              </a:rPr>
            </a:br>
            <a:endParaRPr lang="de-DE" dirty="0">
              <a:solidFill>
                <a:srgbClr val="6E8296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Aufwand für die strategische Personalplanung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7B1D469-A284-374E-A15F-D76D02025EB7}" type="slidenum">
              <a:rPr lang="de-DE" smtClean="0"/>
              <a:pPr>
                <a:defRPr/>
              </a:pPr>
              <a:t>18</a:t>
            </a:fld>
            <a:endParaRPr lang="de-DE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>
              <a:defRPr/>
            </a:pPr>
            <a:fld id="{C6A7C772-7299-1F42-B317-76BE8D7C752B}" type="datetime1">
              <a:rPr lang="de-DE" smtClean="0"/>
              <a:pPr>
                <a:defRPr/>
              </a:pPr>
              <a:t>17.12.18</a:t>
            </a:fld>
            <a:endParaRPr lang="de-D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Strategische Personalplanung für kleine und mittelgroße Unternehmen 		</a:t>
            </a:r>
          </a:p>
        </p:txBody>
      </p:sp>
      <p:pic>
        <p:nvPicPr>
          <p:cNvPr id="8" name="Bild 9" descr="write-593333_1920.jpg">
            <a:extLst>
              <a:ext uri="{FF2B5EF4-FFF2-40B4-BE49-F238E27FC236}">
                <a16:creationId xmlns:a16="http://schemas.microsoft.com/office/drawing/2014/main" id="{DB9A0826-3B75-4E4A-9A7E-E9D02BBF782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90" r="31250"/>
          <a:stretch/>
        </p:blipFill>
        <p:spPr>
          <a:xfrm>
            <a:off x="258329" y="1699574"/>
            <a:ext cx="2264209" cy="2931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6083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Fakten, Fakten, Fakten ... zur strategischen Personalplanung im Unternehmen</a:t>
            </a:r>
          </a:p>
        </p:txBody>
      </p:sp>
      <p:sp>
        <p:nvSpPr>
          <p:cNvPr id="83969" name="Foliennummernplatzhalt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fld id="{71806E07-2F92-A04C-9B95-960F624A091B}" type="slidenum">
              <a:rPr lang="de-DE" sz="1000" b="0">
                <a:solidFill>
                  <a:schemeClr val="bg1"/>
                </a:solidFill>
                <a:cs typeface="Tahoma" charset="0"/>
              </a:rPr>
              <a:pPr/>
              <a:t>19</a:t>
            </a:fld>
            <a:endParaRPr lang="de-DE" sz="1000" b="0">
              <a:solidFill>
                <a:schemeClr val="bg1"/>
              </a:solidFill>
              <a:cs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877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br>
              <a:rPr lang="de-DE" dirty="0"/>
            </a:br>
            <a:r>
              <a:rPr lang="de-DE" dirty="0"/>
              <a:t>Was erwartet Sie in dieser Präsentation?</a:t>
            </a:r>
            <a:br>
              <a:rPr lang="de-DE" dirty="0"/>
            </a:br>
            <a:endParaRPr lang="de-DE" dirty="0"/>
          </a:p>
        </p:txBody>
      </p:sp>
      <p:sp>
        <p:nvSpPr>
          <p:cNvPr id="83969" name="Foliennummernplatzhalt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fld id="{71806E07-2F92-A04C-9B95-960F624A091B}" type="slidenum">
              <a:rPr lang="de-DE" sz="1000" b="0">
                <a:solidFill>
                  <a:schemeClr val="bg1"/>
                </a:solidFill>
                <a:cs typeface="Tahoma" charset="0"/>
              </a:rPr>
              <a:pPr/>
              <a:t>2</a:t>
            </a:fld>
            <a:endParaRPr lang="de-DE" sz="1000" b="0">
              <a:solidFill>
                <a:schemeClr val="bg1"/>
              </a:solidFill>
              <a:cs typeface="Tahoma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Der Ablauf der strategischen Personalplanung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7B1D469-A284-374E-A15F-D76D02025EB7}" type="slidenum">
              <a:rPr lang="de-DE" smtClean="0"/>
              <a:pPr>
                <a:defRPr/>
              </a:pPr>
              <a:t>20</a:t>
            </a:fld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>
              <a:defRPr/>
            </a:pPr>
            <a:fld id="{740F5189-D021-FA44-B5D9-8D110C82F6AD}" type="datetime1">
              <a:rPr lang="de-DE" smtClean="0"/>
              <a:pPr>
                <a:defRPr/>
              </a:pPr>
              <a:t>17.12.18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Strategische Personalplanung für kleine und mittelgroße Unternehmen 		</a:t>
            </a:r>
          </a:p>
        </p:txBody>
      </p:sp>
      <p:sp>
        <p:nvSpPr>
          <p:cNvPr id="11" name="Textplatzhalter 8">
            <a:extLst>
              <a:ext uri="{FF2B5EF4-FFF2-40B4-BE49-F238E27FC236}">
                <a16:creationId xmlns:a16="http://schemas.microsoft.com/office/drawing/2014/main" id="{31DD4D55-1E93-1145-9617-98520524C5AB}"/>
              </a:ext>
            </a:extLst>
          </p:cNvPr>
          <p:cNvSpPr txBox="1">
            <a:spLocks/>
          </p:cNvSpPr>
          <p:nvPr/>
        </p:nvSpPr>
        <p:spPr>
          <a:xfrm>
            <a:off x="325438" y="1473201"/>
            <a:ext cx="7545854" cy="3197122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90000"/>
              <a:buFont typeface="Lucida Grande"/>
              <a:buChar char="▶"/>
              <a:defRPr sz="1600" kern="1200">
                <a:solidFill>
                  <a:schemeClr val="accent1"/>
                </a:solidFill>
                <a:latin typeface="Tahoma"/>
                <a:ea typeface="MS PGothic" panose="020B0600070205080204" pitchFamily="34" charset="-128"/>
                <a:cs typeface="MS PGothic" charset="0"/>
              </a:defRPr>
            </a:lvl1pPr>
            <a:lvl2pPr marL="627063" indent="-271463" algn="l" defTabSz="457200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90000"/>
              <a:buFont typeface="Lucida Grande"/>
              <a:buChar char="▶"/>
              <a:defRPr sz="1600" kern="1200">
                <a:solidFill>
                  <a:schemeClr val="accent1"/>
                </a:solidFill>
                <a:latin typeface="Tahoma"/>
                <a:ea typeface="MS PGothic" panose="020B0600070205080204" pitchFamily="34" charset="-128"/>
                <a:cs typeface="MS PGothic" charset="0"/>
              </a:defRPr>
            </a:lvl2pPr>
            <a:lvl3pPr marL="896938" indent="-269875" algn="l" defTabSz="457200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90000"/>
              <a:buFont typeface="Lucida Grande"/>
              <a:buChar char="▶"/>
              <a:defRPr sz="1600" kern="1200">
                <a:solidFill>
                  <a:schemeClr val="accent1"/>
                </a:solidFill>
                <a:latin typeface="Tahoma"/>
                <a:ea typeface="MS PGothic" panose="020B0600070205080204" pitchFamily="34" charset="-128"/>
                <a:cs typeface="MS PGothic" charset="0"/>
              </a:defRPr>
            </a:lvl3pPr>
            <a:lvl4pPr marL="1252538" indent="-355600" algn="l" defTabSz="457200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90000"/>
              <a:buFont typeface="Lucida Grande"/>
              <a:buChar char="▶"/>
              <a:defRPr sz="1600" kern="1200">
                <a:solidFill>
                  <a:schemeClr val="accent1"/>
                </a:solidFill>
                <a:latin typeface="Tahoma"/>
                <a:ea typeface="MS PGothic" panose="020B0600070205080204" pitchFamily="34" charset="-128"/>
                <a:cs typeface="MS PGothic" charset="0"/>
              </a:defRPr>
            </a:lvl4pPr>
            <a:lvl5pPr marL="1617663" indent="-365125" algn="l" defTabSz="457200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90000"/>
              <a:buFont typeface="Lucida Grande"/>
              <a:buChar char="▶"/>
              <a:defRPr sz="1600" kern="1200">
                <a:solidFill>
                  <a:schemeClr val="accent1"/>
                </a:solidFill>
                <a:latin typeface="Tahoma"/>
                <a:ea typeface="MS PGothic" panose="020B0600070205080204" pitchFamily="34" charset="-128"/>
                <a:cs typeface="MS PGothic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0" dirty="0"/>
              <a:t>Von der Unternehmensstrategie bis zur Maßnahmenumsetzung sind Schritt für Schritt folgende </a:t>
            </a:r>
            <a:r>
              <a:rPr lang="de-DE" dirty="0">
                <a:solidFill>
                  <a:srgbClr val="1081C7"/>
                </a:solidFill>
              </a:rPr>
              <a:t>fünf zentrale Fragen </a:t>
            </a:r>
            <a:r>
              <a:rPr lang="de-DE" b="0" dirty="0"/>
              <a:t>der strategischen Personalplanung zu beantworten:</a:t>
            </a: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DF6D627E-EEB0-BC4C-9179-3DEC90064E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999" y="2880000"/>
            <a:ext cx="8054340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2309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Schritt 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7B1D469-A284-374E-A15F-D76D02025EB7}" type="slidenum">
              <a:rPr lang="de-DE" smtClean="0"/>
              <a:pPr>
                <a:defRPr/>
              </a:pPr>
              <a:t>21</a:t>
            </a:fld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>
              <a:defRPr/>
            </a:pPr>
            <a:fld id="{740F5189-D021-FA44-B5D9-8D110C82F6AD}" type="datetime1">
              <a:rPr lang="de-DE" smtClean="0"/>
              <a:pPr>
                <a:defRPr/>
              </a:pPr>
              <a:t>17.12.18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Strategische Personalplanung für kleine und mittelgroße Unternehmen 		</a:t>
            </a:r>
          </a:p>
        </p:txBody>
      </p:sp>
      <p:sp>
        <p:nvSpPr>
          <p:cNvPr id="11" name="Textplatzhalter 8">
            <a:extLst>
              <a:ext uri="{FF2B5EF4-FFF2-40B4-BE49-F238E27FC236}">
                <a16:creationId xmlns:a16="http://schemas.microsoft.com/office/drawing/2014/main" id="{31DD4D55-1E93-1145-9617-98520524C5AB}"/>
              </a:ext>
            </a:extLst>
          </p:cNvPr>
          <p:cNvSpPr txBox="1">
            <a:spLocks/>
          </p:cNvSpPr>
          <p:nvPr/>
        </p:nvSpPr>
        <p:spPr>
          <a:xfrm>
            <a:off x="325438" y="1473201"/>
            <a:ext cx="7545854" cy="3897696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90000"/>
              <a:buFont typeface="Lucida Grande"/>
              <a:buChar char="▶"/>
              <a:defRPr sz="1600" kern="1200">
                <a:solidFill>
                  <a:schemeClr val="accent1"/>
                </a:solidFill>
                <a:latin typeface="Tahoma"/>
                <a:ea typeface="MS PGothic" panose="020B0600070205080204" pitchFamily="34" charset="-128"/>
                <a:cs typeface="MS PGothic" charset="0"/>
              </a:defRPr>
            </a:lvl1pPr>
            <a:lvl2pPr marL="627063" indent="-271463" algn="l" defTabSz="457200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90000"/>
              <a:buFont typeface="Lucida Grande"/>
              <a:buChar char="▶"/>
              <a:defRPr sz="1600" kern="1200">
                <a:solidFill>
                  <a:schemeClr val="accent1"/>
                </a:solidFill>
                <a:latin typeface="Tahoma"/>
                <a:ea typeface="MS PGothic" panose="020B0600070205080204" pitchFamily="34" charset="-128"/>
                <a:cs typeface="MS PGothic" charset="0"/>
              </a:defRPr>
            </a:lvl2pPr>
            <a:lvl3pPr marL="896938" indent="-269875" algn="l" defTabSz="457200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90000"/>
              <a:buFont typeface="Lucida Grande"/>
              <a:buChar char="▶"/>
              <a:defRPr sz="1600" kern="1200">
                <a:solidFill>
                  <a:schemeClr val="accent1"/>
                </a:solidFill>
                <a:latin typeface="Tahoma"/>
                <a:ea typeface="MS PGothic" panose="020B0600070205080204" pitchFamily="34" charset="-128"/>
                <a:cs typeface="MS PGothic" charset="0"/>
              </a:defRPr>
            </a:lvl3pPr>
            <a:lvl4pPr marL="1252538" indent="-355600" algn="l" defTabSz="457200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90000"/>
              <a:buFont typeface="Lucida Grande"/>
              <a:buChar char="▶"/>
              <a:defRPr sz="1600" kern="1200">
                <a:solidFill>
                  <a:schemeClr val="accent1"/>
                </a:solidFill>
                <a:latin typeface="Tahoma"/>
                <a:ea typeface="MS PGothic" panose="020B0600070205080204" pitchFamily="34" charset="-128"/>
                <a:cs typeface="MS PGothic" charset="0"/>
              </a:defRPr>
            </a:lvl4pPr>
            <a:lvl5pPr marL="1617663" indent="-365125" algn="l" defTabSz="457200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90000"/>
              <a:buFont typeface="Lucida Grande"/>
              <a:buChar char="▶"/>
              <a:defRPr sz="1600" kern="1200">
                <a:solidFill>
                  <a:schemeClr val="accent1"/>
                </a:solidFill>
                <a:latin typeface="Tahoma"/>
                <a:ea typeface="MS PGothic" panose="020B0600070205080204" pitchFamily="34" charset="-128"/>
                <a:cs typeface="MS PGothic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dirty="0"/>
              <a:t>Wie sieht die langfristige Strategie für mein Unternehmen aus? 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r>
              <a:rPr lang="de-DE" b="0" dirty="0"/>
              <a:t>Die Basis sämtlicher Überlegungen im Rahmen der strategischen Personal-planung bildet die eigene </a:t>
            </a:r>
            <a:r>
              <a:rPr lang="de-DE" dirty="0">
                <a:solidFill>
                  <a:srgbClr val="1081C7"/>
                </a:solidFill>
              </a:rPr>
              <a:t>Unternehmensstrategie</a:t>
            </a:r>
            <a:r>
              <a:rPr lang="de-DE" b="0" dirty="0"/>
              <a:t>. Diese gilt es daher strukturiert zu reflektieren und im Zuge der gesamten Planung im Blick zu behalten.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CB2DA1B0-7FE1-A141-9551-94D070115D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000" y="2160000"/>
            <a:ext cx="57531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7549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Das „magische Viereck“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7B1D469-A284-374E-A15F-D76D02025EB7}" type="slidenum">
              <a:rPr lang="de-DE" smtClean="0"/>
              <a:pPr>
                <a:defRPr/>
              </a:pPr>
              <a:t>22</a:t>
            </a:fld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>
              <a:defRPr/>
            </a:pPr>
            <a:fld id="{740F5189-D021-FA44-B5D9-8D110C82F6AD}" type="datetime1">
              <a:rPr lang="de-DE" smtClean="0"/>
              <a:pPr>
                <a:defRPr/>
              </a:pPr>
              <a:t>17.12.18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Strategische Personalplanung für kleine und mittelgroße Unternehmen 		</a:t>
            </a:r>
          </a:p>
        </p:txBody>
      </p:sp>
      <p:sp>
        <p:nvSpPr>
          <p:cNvPr id="11" name="Textplatzhalter 8">
            <a:extLst>
              <a:ext uri="{FF2B5EF4-FFF2-40B4-BE49-F238E27FC236}">
                <a16:creationId xmlns:a16="http://schemas.microsoft.com/office/drawing/2014/main" id="{31DD4D55-1E93-1145-9617-98520524C5AB}"/>
              </a:ext>
            </a:extLst>
          </p:cNvPr>
          <p:cNvSpPr txBox="1">
            <a:spLocks/>
          </p:cNvSpPr>
          <p:nvPr/>
        </p:nvSpPr>
        <p:spPr>
          <a:xfrm>
            <a:off x="325438" y="1473201"/>
            <a:ext cx="7545854" cy="3197122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90000"/>
              <a:buFont typeface="Lucida Grande"/>
              <a:buChar char="▶"/>
              <a:defRPr sz="1600" kern="1200">
                <a:solidFill>
                  <a:schemeClr val="accent1"/>
                </a:solidFill>
                <a:latin typeface="Tahoma"/>
                <a:ea typeface="MS PGothic" panose="020B0600070205080204" pitchFamily="34" charset="-128"/>
                <a:cs typeface="MS PGothic" charset="0"/>
              </a:defRPr>
            </a:lvl1pPr>
            <a:lvl2pPr marL="627063" indent="-271463" algn="l" defTabSz="457200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90000"/>
              <a:buFont typeface="Lucida Grande"/>
              <a:buChar char="▶"/>
              <a:defRPr sz="1600" kern="1200">
                <a:solidFill>
                  <a:schemeClr val="accent1"/>
                </a:solidFill>
                <a:latin typeface="Tahoma"/>
                <a:ea typeface="MS PGothic" panose="020B0600070205080204" pitchFamily="34" charset="-128"/>
                <a:cs typeface="MS PGothic" charset="0"/>
              </a:defRPr>
            </a:lvl2pPr>
            <a:lvl3pPr marL="896938" indent="-269875" algn="l" defTabSz="457200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90000"/>
              <a:buFont typeface="Lucida Grande"/>
              <a:buChar char="▶"/>
              <a:defRPr sz="1600" kern="1200">
                <a:solidFill>
                  <a:schemeClr val="accent1"/>
                </a:solidFill>
                <a:latin typeface="Tahoma"/>
                <a:ea typeface="MS PGothic" panose="020B0600070205080204" pitchFamily="34" charset="-128"/>
                <a:cs typeface="MS PGothic" charset="0"/>
              </a:defRPr>
            </a:lvl3pPr>
            <a:lvl4pPr marL="1252538" indent="-355600" algn="l" defTabSz="457200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90000"/>
              <a:buFont typeface="Lucida Grande"/>
              <a:buChar char="▶"/>
              <a:defRPr sz="1600" kern="1200">
                <a:solidFill>
                  <a:schemeClr val="accent1"/>
                </a:solidFill>
                <a:latin typeface="Tahoma"/>
                <a:ea typeface="MS PGothic" panose="020B0600070205080204" pitchFamily="34" charset="-128"/>
                <a:cs typeface="MS PGothic" charset="0"/>
              </a:defRPr>
            </a:lvl4pPr>
            <a:lvl5pPr marL="1617663" indent="-365125" algn="l" defTabSz="457200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90000"/>
              <a:buFont typeface="Lucida Grande"/>
              <a:buChar char="▶"/>
              <a:defRPr sz="1600" kern="1200">
                <a:solidFill>
                  <a:schemeClr val="accent1"/>
                </a:solidFill>
                <a:latin typeface="Tahoma"/>
                <a:ea typeface="MS PGothic" panose="020B0600070205080204" pitchFamily="34" charset="-128"/>
                <a:cs typeface="MS PGothic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0" dirty="0"/>
              <a:t>Die Bestimmung der Unternehmensstrategie ist der Ausgangspunkt der Planung. Die Antworten des </a:t>
            </a:r>
            <a:r>
              <a:rPr lang="de-DE" dirty="0">
                <a:solidFill>
                  <a:srgbClr val="1081C7"/>
                </a:solidFill>
              </a:rPr>
              <a:t>„magischen Vierecks“ </a:t>
            </a:r>
            <a:r>
              <a:rPr lang="de-DE" b="0" dirty="0"/>
              <a:t>geben die Richtung vor.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184C1AAF-DE97-8942-932D-0C4D4744DF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415" y="2278063"/>
            <a:ext cx="4787900" cy="389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3473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Schritt 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7B1D469-A284-374E-A15F-D76D02025EB7}" type="slidenum">
              <a:rPr lang="de-DE" smtClean="0"/>
              <a:pPr>
                <a:defRPr/>
              </a:pPr>
              <a:t>23</a:t>
            </a:fld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>
              <a:defRPr/>
            </a:pPr>
            <a:fld id="{740F5189-D021-FA44-B5D9-8D110C82F6AD}" type="datetime1">
              <a:rPr lang="de-DE" smtClean="0"/>
              <a:pPr>
                <a:defRPr/>
              </a:pPr>
              <a:t>17.12.18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Strategische Personalplanung für kleine und mittelgroße Unternehmen 		</a:t>
            </a:r>
          </a:p>
        </p:txBody>
      </p:sp>
      <p:sp>
        <p:nvSpPr>
          <p:cNvPr id="11" name="Textplatzhalter 8">
            <a:extLst>
              <a:ext uri="{FF2B5EF4-FFF2-40B4-BE49-F238E27FC236}">
                <a16:creationId xmlns:a16="http://schemas.microsoft.com/office/drawing/2014/main" id="{31DD4D55-1E93-1145-9617-98520524C5AB}"/>
              </a:ext>
            </a:extLst>
          </p:cNvPr>
          <p:cNvSpPr txBox="1">
            <a:spLocks/>
          </p:cNvSpPr>
          <p:nvPr/>
        </p:nvSpPr>
        <p:spPr>
          <a:xfrm>
            <a:off x="325438" y="1473201"/>
            <a:ext cx="7545854" cy="3197122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90000"/>
              <a:buFont typeface="Lucida Grande"/>
              <a:buChar char="▶"/>
              <a:defRPr sz="1600" kern="1200">
                <a:solidFill>
                  <a:schemeClr val="accent1"/>
                </a:solidFill>
                <a:latin typeface="Tahoma"/>
                <a:ea typeface="MS PGothic" panose="020B0600070205080204" pitchFamily="34" charset="-128"/>
                <a:cs typeface="MS PGothic" charset="0"/>
              </a:defRPr>
            </a:lvl1pPr>
            <a:lvl2pPr marL="627063" indent="-271463" algn="l" defTabSz="457200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90000"/>
              <a:buFont typeface="Lucida Grande"/>
              <a:buChar char="▶"/>
              <a:defRPr sz="1600" kern="1200">
                <a:solidFill>
                  <a:schemeClr val="accent1"/>
                </a:solidFill>
                <a:latin typeface="Tahoma"/>
                <a:ea typeface="MS PGothic" panose="020B0600070205080204" pitchFamily="34" charset="-128"/>
                <a:cs typeface="MS PGothic" charset="0"/>
              </a:defRPr>
            </a:lvl2pPr>
            <a:lvl3pPr marL="896938" indent="-269875" algn="l" defTabSz="457200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90000"/>
              <a:buFont typeface="Lucida Grande"/>
              <a:buChar char="▶"/>
              <a:defRPr sz="1600" kern="1200">
                <a:solidFill>
                  <a:schemeClr val="accent1"/>
                </a:solidFill>
                <a:latin typeface="Tahoma"/>
                <a:ea typeface="MS PGothic" panose="020B0600070205080204" pitchFamily="34" charset="-128"/>
                <a:cs typeface="MS PGothic" charset="0"/>
              </a:defRPr>
            </a:lvl3pPr>
            <a:lvl4pPr marL="1252538" indent="-355600" algn="l" defTabSz="457200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90000"/>
              <a:buFont typeface="Lucida Grande"/>
              <a:buChar char="▶"/>
              <a:defRPr sz="1600" kern="1200">
                <a:solidFill>
                  <a:schemeClr val="accent1"/>
                </a:solidFill>
                <a:latin typeface="Tahoma"/>
                <a:ea typeface="MS PGothic" panose="020B0600070205080204" pitchFamily="34" charset="-128"/>
                <a:cs typeface="MS PGothic" charset="0"/>
              </a:defRPr>
            </a:lvl4pPr>
            <a:lvl5pPr marL="1617663" indent="-365125" algn="l" defTabSz="457200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90000"/>
              <a:buFont typeface="Lucida Grande"/>
              <a:buChar char="▶"/>
              <a:defRPr sz="1600" kern="1200">
                <a:solidFill>
                  <a:schemeClr val="accent1"/>
                </a:solidFill>
                <a:latin typeface="Tahoma"/>
                <a:ea typeface="MS PGothic" panose="020B0600070205080204" pitchFamily="34" charset="-128"/>
                <a:cs typeface="MS PGothic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dirty="0"/>
              <a:t>Wie setzt sich meine Belegschaft heute zusammen?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r>
              <a:rPr lang="de-DE" b="0" dirty="0"/>
              <a:t>Um herauszufinden, wie die derzeitige Belegschaft aufgebaut ist, werden die </a:t>
            </a:r>
            <a:r>
              <a:rPr lang="de-DE" dirty="0">
                <a:solidFill>
                  <a:srgbClr val="1081C7"/>
                </a:solidFill>
              </a:rPr>
              <a:t>Mitarbeiterstammdaten</a:t>
            </a:r>
            <a:r>
              <a:rPr lang="de-DE" b="0" dirty="0"/>
              <a:t> herangezogen.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ED304860-EB2B-9640-8247-AE6AD0E77D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000" y="2160000"/>
            <a:ext cx="57531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6961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Schritt 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7B1D469-A284-374E-A15F-D76D02025EB7}" type="slidenum">
              <a:rPr lang="de-DE" smtClean="0"/>
              <a:pPr>
                <a:defRPr/>
              </a:pPr>
              <a:t>24</a:t>
            </a:fld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>
              <a:defRPr/>
            </a:pPr>
            <a:fld id="{740F5189-D021-FA44-B5D9-8D110C82F6AD}" type="datetime1">
              <a:rPr lang="de-DE" smtClean="0"/>
              <a:pPr>
                <a:defRPr/>
              </a:pPr>
              <a:t>17.12.18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Strategische Personalplanung für kleine und mittelgroße Unternehmen 		</a:t>
            </a:r>
          </a:p>
        </p:txBody>
      </p:sp>
      <p:sp>
        <p:nvSpPr>
          <p:cNvPr id="11" name="Textplatzhalter 8">
            <a:extLst>
              <a:ext uri="{FF2B5EF4-FFF2-40B4-BE49-F238E27FC236}">
                <a16:creationId xmlns:a16="http://schemas.microsoft.com/office/drawing/2014/main" id="{31DD4D55-1E93-1145-9617-98520524C5AB}"/>
              </a:ext>
            </a:extLst>
          </p:cNvPr>
          <p:cNvSpPr txBox="1">
            <a:spLocks/>
          </p:cNvSpPr>
          <p:nvPr/>
        </p:nvSpPr>
        <p:spPr>
          <a:xfrm>
            <a:off x="325438" y="1473200"/>
            <a:ext cx="7545854" cy="388807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90000"/>
              <a:buFont typeface="Lucida Grande"/>
              <a:buChar char="▶"/>
              <a:defRPr sz="1600" kern="1200">
                <a:solidFill>
                  <a:schemeClr val="accent1"/>
                </a:solidFill>
                <a:latin typeface="Tahoma"/>
                <a:ea typeface="MS PGothic" panose="020B0600070205080204" pitchFamily="34" charset="-128"/>
                <a:cs typeface="MS PGothic" charset="0"/>
              </a:defRPr>
            </a:lvl1pPr>
            <a:lvl2pPr marL="627063" indent="-271463" algn="l" defTabSz="457200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90000"/>
              <a:buFont typeface="Lucida Grande"/>
              <a:buChar char="▶"/>
              <a:defRPr sz="1600" kern="1200">
                <a:solidFill>
                  <a:schemeClr val="accent1"/>
                </a:solidFill>
                <a:latin typeface="Tahoma"/>
                <a:ea typeface="MS PGothic" panose="020B0600070205080204" pitchFamily="34" charset="-128"/>
                <a:cs typeface="MS PGothic" charset="0"/>
              </a:defRPr>
            </a:lvl2pPr>
            <a:lvl3pPr marL="896938" indent="-269875" algn="l" defTabSz="457200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90000"/>
              <a:buFont typeface="Lucida Grande"/>
              <a:buChar char="▶"/>
              <a:defRPr sz="1600" kern="1200">
                <a:solidFill>
                  <a:schemeClr val="accent1"/>
                </a:solidFill>
                <a:latin typeface="Tahoma"/>
                <a:ea typeface="MS PGothic" panose="020B0600070205080204" pitchFamily="34" charset="-128"/>
                <a:cs typeface="MS PGothic" charset="0"/>
              </a:defRPr>
            </a:lvl3pPr>
            <a:lvl4pPr marL="1252538" indent="-355600" algn="l" defTabSz="457200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90000"/>
              <a:buFont typeface="Lucida Grande"/>
              <a:buChar char="▶"/>
              <a:defRPr sz="1600" kern="1200">
                <a:solidFill>
                  <a:schemeClr val="accent1"/>
                </a:solidFill>
                <a:latin typeface="Tahoma"/>
                <a:ea typeface="MS PGothic" panose="020B0600070205080204" pitchFamily="34" charset="-128"/>
                <a:cs typeface="MS PGothic" charset="0"/>
              </a:defRPr>
            </a:lvl4pPr>
            <a:lvl5pPr marL="1617663" indent="-365125" algn="l" defTabSz="457200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90000"/>
              <a:buFont typeface="Lucida Grande"/>
              <a:buChar char="▶"/>
              <a:defRPr sz="1600" kern="1200">
                <a:solidFill>
                  <a:schemeClr val="accent1"/>
                </a:solidFill>
                <a:latin typeface="Tahoma"/>
                <a:ea typeface="MS PGothic" panose="020B0600070205080204" pitchFamily="34" charset="-128"/>
                <a:cs typeface="MS PGothic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dirty="0"/>
              <a:t>Welche Belegschaft wird in Zukunft gebraucht?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r>
              <a:rPr lang="de-DE" b="0" dirty="0"/>
              <a:t>Im Kern der strategischen Personalplanung steht der </a:t>
            </a:r>
            <a:r>
              <a:rPr lang="de-DE" dirty="0" err="1">
                <a:solidFill>
                  <a:srgbClr val="1081C7"/>
                </a:solidFill>
              </a:rPr>
              <a:t>SOLL-IST-Vergleich</a:t>
            </a:r>
            <a:r>
              <a:rPr lang="de-DE" b="0" dirty="0"/>
              <a:t>. Hierbei wird die aktuelle Belegschaft mit der zukünftig notwendigen Belegschaft – sowohl in quantitativer als auch qualitativer Hinsicht – verglichen.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3FE19D45-8395-1246-8C3B-02F25B8A77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000" y="2160000"/>
            <a:ext cx="57531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6674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Schritt 4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7B1D469-A284-374E-A15F-D76D02025EB7}" type="slidenum">
              <a:rPr lang="de-DE" smtClean="0"/>
              <a:pPr>
                <a:defRPr/>
              </a:pPr>
              <a:t>25</a:t>
            </a:fld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>
              <a:defRPr/>
            </a:pPr>
            <a:fld id="{740F5189-D021-FA44-B5D9-8D110C82F6AD}" type="datetime1">
              <a:rPr lang="de-DE" smtClean="0"/>
              <a:pPr>
                <a:defRPr/>
              </a:pPr>
              <a:t>17.12.18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Strategische Personalplanung für kleine und mittelgroße Unternehmen 		</a:t>
            </a:r>
          </a:p>
        </p:txBody>
      </p:sp>
      <p:sp>
        <p:nvSpPr>
          <p:cNvPr id="11" name="Textplatzhalter 8">
            <a:extLst>
              <a:ext uri="{FF2B5EF4-FFF2-40B4-BE49-F238E27FC236}">
                <a16:creationId xmlns:a16="http://schemas.microsoft.com/office/drawing/2014/main" id="{31DD4D55-1E93-1145-9617-98520524C5AB}"/>
              </a:ext>
            </a:extLst>
          </p:cNvPr>
          <p:cNvSpPr txBox="1">
            <a:spLocks/>
          </p:cNvSpPr>
          <p:nvPr/>
        </p:nvSpPr>
        <p:spPr>
          <a:xfrm>
            <a:off x="325438" y="1473201"/>
            <a:ext cx="7545854" cy="3197122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90000"/>
              <a:buFont typeface="Lucida Grande"/>
              <a:buChar char="▶"/>
              <a:defRPr sz="1600" kern="1200">
                <a:solidFill>
                  <a:schemeClr val="accent1"/>
                </a:solidFill>
                <a:latin typeface="Tahoma"/>
                <a:ea typeface="MS PGothic" panose="020B0600070205080204" pitchFamily="34" charset="-128"/>
                <a:cs typeface="MS PGothic" charset="0"/>
              </a:defRPr>
            </a:lvl1pPr>
            <a:lvl2pPr marL="627063" indent="-271463" algn="l" defTabSz="457200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90000"/>
              <a:buFont typeface="Lucida Grande"/>
              <a:buChar char="▶"/>
              <a:defRPr sz="1600" kern="1200">
                <a:solidFill>
                  <a:schemeClr val="accent1"/>
                </a:solidFill>
                <a:latin typeface="Tahoma"/>
                <a:ea typeface="MS PGothic" panose="020B0600070205080204" pitchFamily="34" charset="-128"/>
                <a:cs typeface="MS PGothic" charset="0"/>
              </a:defRPr>
            </a:lvl2pPr>
            <a:lvl3pPr marL="896938" indent="-269875" algn="l" defTabSz="457200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90000"/>
              <a:buFont typeface="Lucida Grande"/>
              <a:buChar char="▶"/>
              <a:defRPr sz="1600" kern="1200">
                <a:solidFill>
                  <a:schemeClr val="accent1"/>
                </a:solidFill>
                <a:latin typeface="Tahoma"/>
                <a:ea typeface="MS PGothic" panose="020B0600070205080204" pitchFamily="34" charset="-128"/>
                <a:cs typeface="MS PGothic" charset="0"/>
              </a:defRPr>
            </a:lvl3pPr>
            <a:lvl4pPr marL="1252538" indent="-355600" algn="l" defTabSz="457200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90000"/>
              <a:buFont typeface="Lucida Grande"/>
              <a:buChar char="▶"/>
              <a:defRPr sz="1600" kern="1200">
                <a:solidFill>
                  <a:schemeClr val="accent1"/>
                </a:solidFill>
                <a:latin typeface="Tahoma"/>
                <a:ea typeface="MS PGothic" panose="020B0600070205080204" pitchFamily="34" charset="-128"/>
                <a:cs typeface="MS PGothic" charset="0"/>
              </a:defRPr>
            </a:lvl4pPr>
            <a:lvl5pPr marL="1617663" indent="-365125" algn="l" defTabSz="457200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90000"/>
              <a:buFont typeface="Lucida Grande"/>
              <a:buChar char="▶"/>
              <a:defRPr sz="1600" kern="1200">
                <a:solidFill>
                  <a:schemeClr val="accent1"/>
                </a:solidFill>
                <a:latin typeface="Tahoma"/>
                <a:ea typeface="MS PGothic" panose="020B0600070205080204" pitchFamily="34" charset="-128"/>
                <a:cs typeface="MS PGothic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dirty="0"/>
              <a:t>Wo setzt meine Personalarbeit an?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r>
              <a:rPr lang="de-DE" b="0" dirty="0"/>
              <a:t>Auf Basis des </a:t>
            </a:r>
            <a:r>
              <a:rPr lang="de-DE" b="0" dirty="0" err="1"/>
              <a:t>SOLL-IST-Vergleichs</a:t>
            </a:r>
            <a:r>
              <a:rPr lang="de-DE" b="0" dirty="0"/>
              <a:t> wird deutlich, </a:t>
            </a:r>
            <a:r>
              <a:rPr lang="de-DE" dirty="0">
                <a:solidFill>
                  <a:srgbClr val="1081C7"/>
                </a:solidFill>
              </a:rPr>
              <a:t>in welche Richtung sich die Personalarbeit bewegen sollte.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C33A4D83-3265-7244-8A21-7AEE9B085B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000" y="2160000"/>
            <a:ext cx="57531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750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Schritt 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7B1D469-A284-374E-A15F-D76D02025EB7}" type="slidenum">
              <a:rPr lang="de-DE" smtClean="0"/>
              <a:pPr>
                <a:defRPr/>
              </a:pPr>
              <a:t>26</a:t>
            </a:fld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>
              <a:defRPr/>
            </a:pPr>
            <a:fld id="{740F5189-D021-FA44-B5D9-8D110C82F6AD}" type="datetime1">
              <a:rPr lang="de-DE" smtClean="0"/>
              <a:pPr>
                <a:defRPr/>
              </a:pPr>
              <a:t>17.12.18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Strategische Personalplanung für kleine und mittelgroße Unternehmen 		</a:t>
            </a:r>
          </a:p>
        </p:txBody>
      </p:sp>
      <p:sp>
        <p:nvSpPr>
          <p:cNvPr id="11" name="Textplatzhalter 8">
            <a:extLst>
              <a:ext uri="{FF2B5EF4-FFF2-40B4-BE49-F238E27FC236}">
                <a16:creationId xmlns:a16="http://schemas.microsoft.com/office/drawing/2014/main" id="{31DD4D55-1E93-1145-9617-98520524C5AB}"/>
              </a:ext>
            </a:extLst>
          </p:cNvPr>
          <p:cNvSpPr txBox="1">
            <a:spLocks/>
          </p:cNvSpPr>
          <p:nvPr/>
        </p:nvSpPr>
        <p:spPr>
          <a:xfrm>
            <a:off x="325438" y="1473201"/>
            <a:ext cx="7545854" cy="3197122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90000"/>
              <a:buFont typeface="Lucida Grande"/>
              <a:buChar char="▶"/>
              <a:defRPr sz="1600" kern="1200">
                <a:solidFill>
                  <a:schemeClr val="accent1"/>
                </a:solidFill>
                <a:latin typeface="Tahoma"/>
                <a:ea typeface="MS PGothic" panose="020B0600070205080204" pitchFamily="34" charset="-128"/>
                <a:cs typeface="MS PGothic" charset="0"/>
              </a:defRPr>
            </a:lvl1pPr>
            <a:lvl2pPr marL="627063" indent="-271463" algn="l" defTabSz="457200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90000"/>
              <a:buFont typeface="Lucida Grande"/>
              <a:buChar char="▶"/>
              <a:defRPr sz="1600" kern="1200">
                <a:solidFill>
                  <a:schemeClr val="accent1"/>
                </a:solidFill>
                <a:latin typeface="Tahoma"/>
                <a:ea typeface="MS PGothic" panose="020B0600070205080204" pitchFamily="34" charset="-128"/>
                <a:cs typeface="MS PGothic" charset="0"/>
              </a:defRPr>
            </a:lvl2pPr>
            <a:lvl3pPr marL="896938" indent="-269875" algn="l" defTabSz="457200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90000"/>
              <a:buFont typeface="Lucida Grande"/>
              <a:buChar char="▶"/>
              <a:defRPr sz="1600" kern="1200">
                <a:solidFill>
                  <a:schemeClr val="accent1"/>
                </a:solidFill>
                <a:latin typeface="Tahoma"/>
                <a:ea typeface="MS PGothic" panose="020B0600070205080204" pitchFamily="34" charset="-128"/>
                <a:cs typeface="MS PGothic" charset="0"/>
              </a:defRPr>
            </a:lvl3pPr>
            <a:lvl4pPr marL="1252538" indent="-355600" algn="l" defTabSz="457200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90000"/>
              <a:buFont typeface="Lucida Grande"/>
              <a:buChar char="▶"/>
              <a:defRPr sz="1600" kern="1200">
                <a:solidFill>
                  <a:schemeClr val="accent1"/>
                </a:solidFill>
                <a:latin typeface="Tahoma"/>
                <a:ea typeface="MS PGothic" panose="020B0600070205080204" pitchFamily="34" charset="-128"/>
                <a:cs typeface="MS PGothic" charset="0"/>
              </a:defRPr>
            </a:lvl4pPr>
            <a:lvl5pPr marL="1617663" indent="-365125" algn="l" defTabSz="457200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90000"/>
              <a:buFont typeface="Lucida Grande"/>
              <a:buChar char="▶"/>
              <a:defRPr sz="1600" kern="1200">
                <a:solidFill>
                  <a:schemeClr val="accent1"/>
                </a:solidFill>
                <a:latin typeface="Tahoma"/>
                <a:ea typeface="MS PGothic" panose="020B0600070205080204" pitchFamily="34" charset="-128"/>
                <a:cs typeface="MS PGothic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dirty="0"/>
              <a:t>Welche Maßnahmen setze ich um?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r>
              <a:rPr lang="de-DE" b="0" dirty="0"/>
              <a:t>Erst die angestoßenen </a:t>
            </a:r>
            <a:r>
              <a:rPr lang="de-DE" dirty="0">
                <a:solidFill>
                  <a:srgbClr val="1081C7"/>
                </a:solidFill>
              </a:rPr>
              <a:t>Maßnahmen</a:t>
            </a:r>
            <a:r>
              <a:rPr lang="de-DE" b="0" dirty="0"/>
              <a:t> bewirken eine Veränderung. Diese gilt es auszuwählen, umzusetzen und ihre Wirkung zu kontrollieren. </a:t>
            </a:r>
          </a:p>
          <a:p>
            <a:pPr marL="0" indent="0">
              <a:buNone/>
            </a:pPr>
            <a:endParaRPr lang="de-DE" b="0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36AB988B-774E-FE49-B295-8331242175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000" y="2160000"/>
            <a:ext cx="57531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518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Bearbeitungsschritte der strategischen Personalplanung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7B1D469-A284-374E-A15F-D76D02025EB7}" type="slidenum">
              <a:rPr lang="de-DE" smtClean="0"/>
              <a:pPr>
                <a:defRPr/>
              </a:pPr>
              <a:t>27</a:t>
            </a:fld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>
              <a:defRPr/>
            </a:pPr>
            <a:fld id="{740F5189-D021-FA44-B5D9-8D110C82F6AD}" type="datetime1">
              <a:rPr lang="de-DE" smtClean="0"/>
              <a:pPr>
                <a:defRPr/>
              </a:pPr>
              <a:t>17.12.18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Strategische Personalplanung für kleine und mittelgroße Unternehmen 		</a:t>
            </a:r>
          </a:p>
        </p:txBody>
      </p:sp>
      <p:sp>
        <p:nvSpPr>
          <p:cNvPr id="11" name="Textplatzhalter 8">
            <a:extLst>
              <a:ext uri="{FF2B5EF4-FFF2-40B4-BE49-F238E27FC236}">
                <a16:creationId xmlns:a16="http://schemas.microsoft.com/office/drawing/2014/main" id="{31DD4D55-1E93-1145-9617-98520524C5AB}"/>
              </a:ext>
            </a:extLst>
          </p:cNvPr>
          <p:cNvSpPr txBox="1">
            <a:spLocks/>
          </p:cNvSpPr>
          <p:nvPr/>
        </p:nvSpPr>
        <p:spPr>
          <a:xfrm>
            <a:off x="325438" y="1473200"/>
            <a:ext cx="7545854" cy="3806724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90000"/>
              <a:buFont typeface="Lucida Grande"/>
              <a:buChar char="▶"/>
              <a:defRPr sz="1600" kern="1200">
                <a:solidFill>
                  <a:schemeClr val="accent1"/>
                </a:solidFill>
                <a:latin typeface="Tahoma"/>
                <a:ea typeface="MS PGothic" panose="020B0600070205080204" pitchFamily="34" charset="-128"/>
                <a:cs typeface="MS PGothic" charset="0"/>
              </a:defRPr>
            </a:lvl1pPr>
            <a:lvl2pPr marL="627063" indent="-271463" algn="l" defTabSz="457200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90000"/>
              <a:buFont typeface="Lucida Grande"/>
              <a:buChar char="▶"/>
              <a:defRPr sz="1600" kern="1200">
                <a:solidFill>
                  <a:schemeClr val="accent1"/>
                </a:solidFill>
                <a:latin typeface="Tahoma"/>
                <a:ea typeface="MS PGothic" panose="020B0600070205080204" pitchFamily="34" charset="-128"/>
                <a:cs typeface="MS PGothic" charset="0"/>
              </a:defRPr>
            </a:lvl2pPr>
            <a:lvl3pPr marL="896938" indent="-269875" algn="l" defTabSz="457200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90000"/>
              <a:buFont typeface="Lucida Grande"/>
              <a:buChar char="▶"/>
              <a:defRPr sz="1600" kern="1200">
                <a:solidFill>
                  <a:schemeClr val="accent1"/>
                </a:solidFill>
                <a:latin typeface="Tahoma"/>
                <a:ea typeface="MS PGothic" panose="020B0600070205080204" pitchFamily="34" charset="-128"/>
                <a:cs typeface="MS PGothic" charset="0"/>
              </a:defRPr>
            </a:lvl3pPr>
            <a:lvl4pPr marL="1252538" indent="-355600" algn="l" defTabSz="457200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90000"/>
              <a:buFont typeface="Lucida Grande"/>
              <a:buChar char="▶"/>
              <a:defRPr sz="1600" kern="1200">
                <a:solidFill>
                  <a:schemeClr val="accent1"/>
                </a:solidFill>
                <a:latin typeface="Tahoma"/>
                <a:ea typeface="MS PGothic" panose="020B0600070205080204" pitchFamily="34" charset="-128"/>
                <a:cs typeface="MS PGothic" charset="0"/>
              </a:defRPr>
            </a:lvl4pPr>
            <a:lvl5pPr marL="1617663" indent="-365125" algn="l" defTabSz="457200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90000"/>
              <a:buFont typeface="Lucida Grande"/>
              <a:buChar char="▶"/>
              <a:defRPr sz="1600" kern="1200">
                <a:solidFill>
                  <a:schemeClr val="accent1"/>
                </a:solidFill>
                <a:latin typeface="Tahoma"/>
                <a:ea typeface="MS PGothic" panose="020B0600070205080204" pitchFamily="34" charset="-128"/>
                <a:cs typeface="MS PGothic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b="0" dirty="0"/>
          </a:p>
          <a:p>
            <a:r>
              <a:rPr lang="de-DE" b="0" dirty="0"/>
              <a:t>Unternehmensstrategie beschreiben</a:t>
            </a:r>
          </a:p>
          <a:p>
            <a:r>
              <a:rPr lang="de-DE" b="0" dirty="0"/>
              <a:t>Jobgruppen im Unternehmen bestimmen</a:t>
            </a:r>
          </a:p>
          <a:p>
            <a:r>
              <a:rPr lang="de-DE" b="0" dirty="0"/>
              <a:t>Anzahl sowie Kompetenzen der heutigen und zukünftigen Mitarbeiterinnen und Mitarbeiter bestimmen</a:t>
            </a:r>
          </a:p>
          <a:p>
            <a:r>
              <a:rPr lang="de-DE" b="0" dirty="0"/>
              <a:t>Geeignete Maßnahmen zur Zukunftssicherung ableiten</a:t>
            </a:r>
          </a:p>
          <a:p>
            <a:r>
              <a:rPr lang="de-DE" b="0" dirty="0"/>
              <a:t>Maßnahmen umsetzen</a:t>
            </a:r>
          </a:p>
          <a:p>
            <a:pPr marL="0" indent="0" algn="just">
              <a:buFont typeface="Lucida Grande"/>
              <a:buNone/>
            </a:pPr>
            <a:endParaRPr lang="de-DE" b="0" dirty="0"/>
          </a:p>
        </p:txBody>
      </p:sp>
    </p:spTree>
    <p:extLst>
      <p:ext uri="{BB962C8B-B14F-4D97-AF65-F5344CB8AC3E}">
        <p14:creationId xmlns:p14="http://schemas.microsoft.com/office/powerpoint/2010/main" val="1602132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2753783" y="1627189"/>
            <a:ext cx="5310717" cy="4456112"/>
          </a:xfrm>
        </p:spPr>
        <p:txBody>
          <a:bodyPr/>
          <a:lstStyle/>
          <a:p>
            <a:pPr marL="0" indent="0">
              <a:buNone/>
            </a:pPr>
            <a:r>
              <a:rPr lang="de-DE" b="1" dirty="0"/>
              <a:t>Das IT-Tool PYTHIA für die strategische Personalplanung nutzen:</a:t>
            </a:r>
          </a:p>
          <a:p>
            <a:pPr marL="0" indent="0">
              <a:buNone/>
            </a:pPr>
            <a:endParaRPr lang="de-DE" dirty="0"/>
          </a:p>
          <a:p>
            <a:r>
              <a:rPr lang="de-DE" dirty="0"/>
              <a:t>PYTHIA leitet durch den Ablauf der strategischen Personalplanung.</a:t>
            </a:r>
          </a:p>
          <a:p>
            <a:r>
              <a:rPr lang="de-DE" dirty="0"/>
              <a:t>PYTHIA visualisiert die Eingaben anschaulich.</a:t>
            </a:r>
          </a:p>
          <a:p>
            <a:r>
              <a:rPr lang="de-DE" dirty="0"/>
              <a:t>PYTHIA erstellt automatisch einen Ergebnisbericht, der Informationen enthält wie ...  </a:t>
            </a:r>
            <a:endParaRPr lang="de-DE" dirty="0">
              <a:solidFill>
                <a:srgbClr val="6E8296"/>
              </a:solidFill>
            </a:endParaRPr>
          </a:p>
          <a:p>
            <a:pPr lvl="1"/>
            <a:r>
              <a:rPr lang="de-DE" dirty="0"/>
              <a:t>Unternehmensstrategie.</a:t>
            </a:r>
          </a:p>
          <a:p>
            <a:pPr lvl="1"/>
            <a:r>
              <a:rPr lang="de-DE" dirty="0"/>
              <a:t>Belegschaftsstruktur.</a:t>
            </a:r>
          </a:p>
          <a:p>
            <a:pPr lvl="1"/>
            <a:r>
              <a:rPr lang="de-DE" dirty="0"/>
              <a:t>Jobgruppen.</a:t>
            </a:r>
          </a:p>
          <a:p>
            <a:pPr lvl="1"/>
            <a:r>
              <a:rPr lang="de-DE" dirty="0"/>
              <a:t>Szenarien zur Entwicklung der Belegschaft.</a:t>
            </a:r>
          </a:p>
          <a:p>
            <a:pPr lvl="1"/>
            <a:r>
              <a:rPr lang="de-DE" dirty="0"/>
              <a:t>Handlungsbedarf.</a:t>
            </a:r>
          </a:p>
          <a:p>
            <a:pPr lvl="1"/>
            <a:r>
              <a:rPr lang="de-DE" dirty="0"/>
              <a:t>Maßnahmen zur Zukunftssicherung.</a:t>
            </a:r>
          </a:p>
          <a:p>
            <a:endParaRPr lang="de-DE" dirty="0">
              <a:solidFill>
                <a:srgbClr val="6E8296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Das IT-Tool zur strategischen Personalplanung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7B1D469-A284-374E-A15F-D76D02025EB7}" type="slidenum">
              <a:rPr lang="de-DE" smtClean="0"/>
              <a:pPr>
                <a:defRPr/>
              </a:pPr>
              <a:t>28</a:t>
            </a:fld>
            <a:endParaRPr lang="de-DE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>
              <a:defRPr/>
            </a:pPr>
            <a:fld id="{C6A7C772-7299-1F42-B317-76BE8D7C752B}" type="datetime1">
              <a:rPr lang="de-DE" smtClean="0"/>
              <a:pPr>
                <a:defRPr/>
              </a:pPr>
              <a:t>17.12.18</a:t>
            </a:fld>
            <a:endParaRPr lang="de-D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Strategische Personalplanung für kleine und mittelgroße Unternehmen 		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902EE852-4B5B-414B-8B7D-6B6D16D9AD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329" y="1699574"/>
            <a:ext cx="2264209" cy="2456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2506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Die Checklisten zur strategischen Personalplanung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7B1D469-A284-374E-A15F-D76D02025EB7}" type="slidenum">
              <a:rPr lang="de-DE" smtClean="0"/>
              <a:pPr>
                <a:defRPr/>
              </a:pPr>
              <a:t>29</a:t>
            </a:fld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>
              <a:defRPr/>
            </a:pPr>
            <a:fld id="{740F5189-D021-FA44-B5D9-8D110C82F6AD}" type="datetime1">
              <a:rPr lang="de-DE" smtClean="0"/>
              <a:pPr>
                <a:defRPr/>
              </a:pPr>
              <a:t>17.12.18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Strategische Personalplanung für kleine und mittelgroße Unternehmen 		</a:t>
            </a:r>
          </a:p>
        </p:txBody>
      </p:sp>
      <p:sp>
        <p:nvSpPr>
          <p:cNvPr id="11" name="Textplatzhalter 8">
            <a:extLst>
              <a:ext uri="{FF2B5EF4-FFF2-40B4-BE49-F238E27FC236}">
                <a16:creationId xmlns:a16="http://schemas.microsoft.com/office/drawing/2014/main" id="{31DD4D55-1E93-1145-9617-98520524C5AB}"/>
              </a:ext>
            </a:extLst>
          </p:cNvPr>
          <p:cNvSpPr txBox="1">
            <a:spLocks/>
          </p:cNvSpPr>
          <p:nvPr/>
        </p:nvSpPr>
        <p:spPr>
          <a:xfrm>
            <a:off x="325438" y="1473200"/>
            <a:ext cx="7545854" cy="3806724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90000"/>
              <a:buFont typeface="Lucida Grande"/>
              <a:buChar char="▶"/>
              <a:defRPr sz="1600" kern="1200">
                <a:solidFill>
                  <a:schemeClr val="accent1"/>
                </a:solidFill>
                <a:latin typeface="Tahoma"/>
                <a:ea typeface="MS PGothic" panose="020B0600070205080204" pitchFamily="34" charset="-128"/>
                <a:cs typeface="MS PGothic" charset="0"/>
              </a:defRPr>
            </a:lvl1pPr>
            <a:lvl2pPr marL="627063" indent="-271463" algn="l" defTabSz="457200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90000"/>
              <a:buFont typeface="Lucida Grande"/>
              <a:buChar char="▶"/>
              <a:defRPr sz="1600" kern="1200">
                <a:solidFill>
                  <a:schemeClr val="accent1"/>
                </a:solidFill>
                <a:latin typeface="Tahoma"/>
                <a:ea typeface="MS PGothic" panose="020B0600070205080204" pitchFamily="34" charset="-128"/>
                <a:cs typeface="MS PGothic" charset="0"/>
              </a:defRPr>
            </a:lvl2pPr>
            <a:lvl3pPr marL="896938" indent="-269875" algn="l" defTabSz="457200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90000"/>
              <a:buFont typeface="Lucida Grande"/>
              <a:buChar char="▶"/>
              <a:defRPr sz="1600" kern="1200">
                <a:solidFill>
                  <a:schemeClr val="accent1"/>
                </a:solidFill>
                <a:latin typeface="Tahoma"/>
                <a:ea typeface="MS PGothic" panose="020B0600070205080204" pitchFamily="34" charset="-128"/>
                <a:cs typeface="MS PGothic" charset="0"/>
              </a:defRPr>
            </a:lvl3pPr>
            <a:lvl4pPr marL="1252538" indent="-355600" algn="l" defTabSz="457200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90000"/>
              <a:buFont typeface="Lucida Grande"/>
              <a:buChar char="▶"/>
              <a:defRPr sz="1600" kern="1200">
                <a:solidFill>
                  <a:schemeClr val="accent1"/>
                </a:solidFill>
                <a:latin typeface="Tahoma"/>
                <a:ea typeface="MS PGothic" panose="020B0600070205080204" pitchFamily="34" charset="-128"/>
                <a:cs typeface="MS PGothic" charset="0"/>
              </a:defRPr>
            </a:lvl4pPr>
            <a:lvl5pPr marL="1617663" indent="-365125" algn="l" defTabSz="457200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90000"/>
              <a:buFont typeface="Lucida Grande"/>
              <a:buChar char="▶"/>
              <a:defRPr sz="1600" kern="1200">
                <a:solidFill>
                  <a:schemeClr val="accent1"/>
                </a:solidFill>
                <a:latin typeface="Tahoma"/>
                <a:ea typeface="MS PGothic" panose="020B0600070205080204" pitchFamily="34" charset="-128"/>
                <a:cs typeface="MS PGothic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dirty="0"/>
              <a:t>Checklisten für die strategische Personalplanung nutzen:</a:t>
            </a:r>
          </a:p>
          <a:p>
            <a:pPr marL="0" indent="0">
              <a:buNone/>
            </a:pPr>
            <a:endParaRPr lang="de-DE" b="0" dirty="0"/>
          </a:p>
          <a:p>
            <a:r>
              <a:rPr lang="de-DE" b="0" dirty="0"/>
              <a:t>Mit den Checklisten werden größere Aufgaben in kleinere „Portionen“ unterteilt.</a:t>
            </a:r>
          </a:p>
          <a:p>
            <a:r>
              <a:rPr lang="de-DE" b="0" dirty="0"/>
              <a:t>Mit den Checklisten lässt sich strukturiert vorgehen.</a:t>
            </a:r>
          </a:p>
          <a:p>
            <a:r>
              <a:rPr lang="de-DE" b="0" dirty="0"/>
              <a:t>Mit den Checklisten wird vermieden, nichts zu vergessen.</a:t>
            </a:r>
          </a:p>
          <a:p>
            <a:r>
              <a:rPr lang="de-DE" b="0" dirty="0"/>
              <a:t>Mit den Checklisten kann Zeit gespart werden.</a:t>
            </a:r>
          </a:p>
          <a:p>
            <a:r>
              <a:rPr lang="de-DE" b="0" dirty="0"/>
              <a:t>Mit den Checklisten wird gleichzeitig der Arbeitsprozess dokumentiert. </a:t>
            </a:r>
          </a:p>
          <a:p>
            <a:r>
              <a:rPr lang="de-DE" b="0" dirty="0"/>
              <a:t>Mit den Checklisten lässt sich effizient arbeiten.</a:t>
            </a:r>
          </a:p>
        </p:txBody>
      </p:sp>
    </p:spTree>
    <p:extLst>
      <p:ext uri="{BB962C8B-B14F-4D97-AF65-F5344CB8AC3E}">
        <p14:creationId xmlns:p14="http://schemas.microsoft.com/office/powerpoint/2010/main" val="22199545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nhaltsplatzhalter 5"/>
          <p:cNvSpPr>
            <a:spLocks noGrp="1"/>
          </p:cNvSpPr>
          <p:nvPr>
            <p:ph idx="1"/>
          </p:nvPr>
        </p:nvSpPr>
        <p:spPr>
          <a:xfrm>
            <a:off x="317500" y="1484313"/>
            <a:ext cx="7336387" cy="4598987"/>
          </a:xfrm>
        </p:spPr>
        <p:txBody>
          <a:bodyPr/>
          <a:lstStyle/>
          <a:p>
            <a:endParaRPr lang="de-DE" dirty="0">
              <a:solidFill>
                <a:srgbClr val="6E8296"/>
              </a:solidFill>
              <a:ea typeface="Times New Roman" charset="0"/>
              <a:cs typeface="Times New Roman" charset="0"/>
            </a:endParaRPr>
          </a:p>
          <a:p>
            <a:r>
              <a:rPr lang="de-DE" dirty="0">
                <a:solidFill>
                  <a:srgbClr val="6E8296"/>
                </a:solidFill>
                <a:ea typeface="Times New Roman" charset="0"/>
                <a:cs typeface="Times New Roman" charset="0"/>
              </a:rPr>
              <a:t>Die </a:t>
            </a:r>
            <a:r>
              <a:rPr lang="de-DE" dirty="0">
                <a:solidFill>
                  <a:srgbClr val="6E8296"/>
                </a:solidFill>
                <a:cs typeface="Times New Roman" charset="0"/>
              </a:rPr>
              <a:t>vorliegende Präsentation entstand im Rahmen des INQA-Projekts „Strategische Personalplanung für kleine und mittelgroße Unternehmen“. Sie ist ein Baustein im Starter-Set Strategische Personalplanung, das ähnlich eines Werkzeugkastens verschiedene Tools für Sie bereithält.</a:t>
            </a:r>
          </a:p>
          <a:p>
            <a:pPr marL="0" indent="0">
              <a:buNone/>
            </a:pPr>
            <a:endParaRPr lang="de-DE" dirty="0">
              <a:solidFill>
                <a:srgbClr val="6E8296"/>
              </a:solidFill>
              <a:cs typeface="Times New Roman" charset="0"/>
            </a:endParaRPr>
          </a:p>
          <a:p>
            <a:r>
              <a:rPr lang="de-DE" dirty="0"/>
              <a:t>Kontakt und kostenlose Bestellung über </a:t>
            </a:r>
            <a:r>
              <a:rPr lang="de-DE" b="1" dirty="0" err="1">
                <a:solidFill>
                  <a:schemeClr val="accent6"/>
                </a:solidFill>
                <a:ea typeface="Times New Roman" charset="0"/>
                <a:cs typeface="Times New Roman" charset="0"/>
              </a:rPr>
              <a:t>www.personal-pythia.de</a:t>
            </a:r>
            <a:endParaRPr lang="de-DE" dirty="0"/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Strategische Personalplanung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04B38F0-61E1-BA4E-ADF6-BE1B8698093D}" type="slidenum">
              <a:rPr lang="de-DE" smtClean="0"/>
              <a:pPr>
                <a:defRPr/>
              </a:pPr>
              <a:t>3</a:t>
            </a:fld>
            <a:endParaRPr lang="de-DE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>
          <a:xfrm>
            <a:off x="723900" y="6542088"/>
            <a:ext cx="1798638" cy="365125"/>
          </a:xfrm>
        </p:spPr>
        <p:txBody>
          <a:bodyPr/>
          <a:lstStyle/>
          <a:p>
            <a:pPr>
              <a:defRPr/>
            </a:pPr>
            <a:fld id="{C6A7C772-7299-1F42-B317-76BE8D7C752B}" type="datetime1">
              <a:rPr lang="de-DE" smtClean="0"/>
              <a:pPr>
                <a:defRPr/>
              </a:pPr>
              <a:t>17.12.18</a:t>
            </a:fld>
            <a:endParaRPr lang="de-DE" dirty="0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723900" y="6176963"/>
            <a:ext cx="6068786" cy="365125"/>
          </a:xfrm>
        </p:spPr>
        <p:txBody>
          <a:bodyPr/>
          <a:lstStyle/>
          <a:p>
            <a:pPr>
              <a:defRPr/>
            </a:pPr>
            <a:r>
              <a:rPr lang="de-DE" dirty="0"/>
              <a:t>Strategische Personalplanung für kleine und mittelgroße Unternehmen		</a:t>
            </a:r>
          </a:p>
        </p:txBody>
      </p:sp>
    </p:spTree>
    <p:extLst>
      <p:ext uri="{BB962C8B-B14F-4D97-AF65-F5344CB8AC3E}">
        <p14:creationId xmlns:p14="http://schemas.microsoft.com/office/powerpoint/2010/main" val="391116598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Mögliche Ansätze zur Folgeplanung</a:t>
            </a:r>
          </a:p>
        </p:txBody>
      </p:sp>
      <p:sp>
        <p:nvSpPr>
          <p:cNvPr id="82947" name="Foliennummernplatzhalt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fld id="{DB4B2DEF-8C32-5C4E-ABCF-8E57A8FCD8B8}" type="slidenum">
              <a:rPr lang="de-DE" sz="1000" b="0" smtClean="0">
                <a:cs typeface="Tahoma" charset="0"/>
              </a:rPr>
              <a:pPr/>
              <a:t>30</a:t>
            </a:fld>
            <a:endParaRPr lang="de-DE" sz="1000" b="0">
              <a:cs typeface="Tahoma" charset="0"/>
            </a:endParaRPr>
          </a:p>
        </p:txBody>
      </p:sp>
      <p:sp>
        <p:nvSpPr>
          <p:cNvPr id="82948" name="Datumsplatzhalter 4"/>
          <p:cNvSpPr>
            <a:spLocks noGrp="1"/>
          </p:cNvSpPr>
          <p:nvPr>
            <p:ph type="dt" sz="quarter" idx="1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fld id="{D49C5186-FB89-9049-A758-E289ED68FBF6}" type="datetime1">
              <a:rPr lang="de-DE" sz="1000" b="0" smtClean="0"/>
              <a:pPr/>
              <a:t>17.12.18</a:t>
            </a:fld>
            <a:endParaRPr lang="de-DE" sz="1000" b="0"/>
          </a:p>
        </p:txBody>
      </p:sp>
      <p:sp>
        <p:nvSpPr>
          <p:cNvPr id="82949" name="Fußzeilenplatzhalter 5"/>
          <p:cNvSpPr>
            <a:spLocks noGrp="1"/>
          </p:cNvSpPr>
          <p:nvPr>
            <p:ph type="ftr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pPr>
              <a:defRPr/>
            </a:pPr>
            <a:r>
              <a:rPr lang="de-DE" sz="1000" dirty="0"/>
              <a:t>Strategische Personalplanung für kleine und mittelgroße Unternehmen 		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532C1BC4-6D47-D949-B1D1-B143585806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583" y="1761164"/>
            <a:ext cx="7668254" cy="409575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Planung und Umsetzung von Maßnahmen</a:t>
            </a:r>
            <a:endParaRPr lang="de-DE" dirty="0">
              <a:latin typeface="Tahoma" charset="0"/>
              <a:ea typeface="MS PGothic" charset="0"/>
            </a:endParaRPr>
          </a:p>
        </p:txBody>
      </p:sp>
      <p:sp>
        <p:nvSpPr>
          <p:cNvPr id="82947" name="Foliennummernplatzhalt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fld id="{DB4B2DEF-8C32-5C4E-ABCF-8E57A8FCD8B8}" type="slidenum">
              <a:rPr lang="de-DE" sz="1000" b="0" smtClean="0">
                <a:cs typeface="Tahoma" charset="0"/>
              </a:rPr>
              <a:pPr/>
              <a:t>31</a:t>
            </a:fld>
            <a:endParaRPr lang="de-DE" sz="1000" b="0">
              <a:cs typeface="Tahoma" charset="0"/>
            </a:endParaRPr>
          </a:p>
        </p:txBody>
      </p:sp>
      <p:sp>
        <p:nvSpPr>
          <p:cNvPr id="82948" name="Datumsplatzhalter 4"/>
          <p:cNvSpPr>
            <a:spLocks noGrp="1"/>
          </p:cNvSpPr>
          <p:nvPr>
            <p:ph type="dt" sz="quarter" idx="1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fld id="{D49C5186-FB89-9049-A758-E289ED68FBF6}" type="datetime1">
              <a:rPr lang="de-DE" sz="1000" b="0" smtClean="0"/>
              <a:pPr/>
              <a:t>17.12.18</a:t>
            </a:fld>
            <a:endParaRPr lang="de-DE" sz="1000" b="0"/>
          </a:p>
        </p:txBody>
      </p:sp>
      <p:sp>
        <p:nvSpPr>
          <p:cNvPr id="82949" name="Fußzeilenplatzhalter 5"/>
          <p:cNvSpPr>
            <a:spLocks noGrp="1"/>
          </p:cNvSpPr>
          <p:nvPr>
            <p:ph type="ftr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pPr>
              <a:defRPr/>
            </a:pPr>
            <a:r>
              <a:rPr lang="de-DE" sz="1000" dirty="0"/>
              <a:t>Strategische Personalplanung für kleine und mittelgroße Unternehmen 		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711E02A5-543E-D340-B570-20435A5DE1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616" y="1485096"/>
            <a:ext cx="6148939" cy="4652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814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Viel Erfolg und Spaß bei der Umsetzung</a:t>
            </a:r>
            <a:br>
              <a:rPr lang="de-DE" dirty="0"/>
            </a:br>
            <a:r>
              <a:rPr lang="de-DE" dirty="0"/>
              <a:t>Ihrer strategischen Personalplanung!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627873B-2701-6C46-AF62-9F9FDA6EA5F1}" type="slidenum">
              <a:rPr lang="de-DE" smtClean="0"/>
              <a:pPr>
                <a:defRPr/>
              </a:pPr>
              <a:t>32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7481410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Tahoma" charset="0"/>
                <a:ea typeface="MS PGothic" charset="0"/>
              </a:rPr>
              <a:t>Impressum</a:t>
            </a:r>
          </a:p>
        </p:txBody>
      </p:sp>
      <p:sp>
        <p:nvSpPr>
          <p:cNvPr id="82947" name="Foliennummernplatzhalt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fld id="{DB4B2DEF-8C32-5C4E-ABCF-8E57A8FCD8B8}" type="slidenum">
              <a:rPr lang="de-DE" sz="1000" b="0" smtClean="0">
                <a:cs typeface="Tahoma" charset="0"/>
              </a:rPr>
              <a:pPr/>
              <a:t>33</a:t>
            </a:fld>
            <a:endParaRPr lang="de-DE" sz="1000" b="0">
              <a:cs typeface="Tahoma" charset="0"/>
            </a:endParaRPr>
          </a:p>
        </p:txBody>
      </p:sp>
      <p:sp>
        <p:nvSpPr>
          <p:cNvPr id="82948" name="Datumsplatzhalter 4"/>
          <p:cNvSpPr>
            <a:spLocks noGrp="1"/>
          </p:cNvSpPr>
          <p:nvPr>
            <p:ph type="dt" sz="quarter" idx="1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fld id="{D49C5186-FB89-9049-A758-E289ED68FBF6}" type="datetime1">
              <a:rPr lang="de-DE" sz="1000" b="0" smtClean="0"/>
              <a:pPr/>
              <a:t>17.12.18</a:t>
            </a:fld>
            <a:endParaRPr lang="de-DE" sz="1000" b="0"/>
          </a:p>
        </p:txBody>
      </p:sp>
      <p:sp>
        <p:nvSpPr>
          <p:cNvPr id="82949" name="Fußzeilenplatzhalter 5"/>
          <p:cNvSpPr>
            <a:spLocks noGrp="1"/>
          </p:cNvSpPr>
          <p:nvPr>
            <p:ph type="ftr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pPr>
              <a:defRPr/>
            </a:pPr>
            <a:r>
              <a:rPr lang="de-DE" sz="1000" dirty="0"/>
              <a:t>Strategische Personalplanung für kleine und mittelgroße Unternehmen 		</a:t>
            </a:r>
          </a:p>
        </p:txBody>
      </p:sp>
      <p:sp>
        <p:nvSpPr>
          <p:cNvPr id="6" name="Textplatzhalter 8">
            <a:extLst>
              <a:ext uri="{FF2B5EF4-FFF2-40B4-BE49-F238E27FC236}">
                <a16:creationId xmlns:a16="http://schemas.microsoft.com/office/drawing/2014/main" id="{14EC4D16-39D3-3E46-9DB0-E6B41B005847}"/>
              </a:ext>
            </a:extLst>
          </p:cNvPr>
          <p:cNvSpPr txBox="1">
            <a:spLocks/>
          </p:cNvSpPr>
          <p:nvPr/>
        </p:nvSpPr>
        <p:spPr>
          <a:xfrm>
            <a:off x="325438" y="1473201"/>
            <a:ext cx="7545854" cy="567355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90000"/>
              <a:buFont typeface="Lucida Grande"/>
              <a:buChar char="▶"/>
              <a:defRPr sz="1600" kern="1200">
                <a:solidFill>
                  <a:schemeClr val="accent1"/>
                </a:solidFill>
                <a:latin typeface="Tahoma"/>
                <a:ea typeface="MS PGothic" panose="020B0600070205080204" pitchFamily="34" charset="-128"/>
                <a:cs typeface="MS PGothic" charset="0"/>
              </a:defRPr>
            </a:lvl1pPr>
            <a:lvl2pPr marL="627063" indent="-271463" algn="l" defTabSz="457200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90000"/>
              <a:buFont typeface="Lucida Grande"/>
              <a:buChar char="▶"/>
              <a:defRPr sz="1600" kern="1200">
                <a:solidFill>
                  <a:schemeClr val="accent1"/>
                </a:solidFill>
                <a:latin typeface="Tahoma"/>
                <a:ea typeface="MS PGothic" panose="020B0600070205080204" pitchFamily="34" charset="-128"/>
                <a:cs typeface="MS PGothic" charset="0"/>
              </a:defRPr>
            </a:lvl2pPr>
            <a:lvl3pPr marL="896938" indent="-269875" algn="l" defTabSz="457200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90000"/>
              <a:buFont typeface="Lucida Grande"/>
              <a:buChar char="▶"/>
              <a:defRPr sz="1600" kern="1200">
                <a:solidFill>
                  <a:schemeClr val="accent1"/>
                </a:solidFill>
                <a:latin typeface="Tahoma"/>
                <a:ea typeface="MS PGothic" panose="020B0600070205080204" pitchFamily="34" charset="-128"/>
                <a:cs typeface="MS PGothic" charset="0"/>
              </a:defRPr>
            </a:lvl3pPr>
            <a:lvl4pPr marL="1252538" indent="-355600" algn="l" defTabSz="457200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90000"/>
              <a:buFont typeface="Lucida Grande"/>
              <a:buChar char="▶"/>
              <a:defRPr sz="1600" kern="1200">
                <a:solidFill>
                  <a:schemeClr val="accent1"/>
                </a:solidFill>
                <a:latin typeface="Tahoma"/>
                <a:ea typeface="MS PGothic" panose="020B0600070205080204" pitchFamily="34" charset="-128"/>
                <a:cs typeface="MS PGothic" charset="0"/>
              </a:defRPr>
            </a:lvl4pPr>
            <a:lvl5pPr marL="1617663" indent="-365125" algn="l" defTabSz="457200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90000"/>
              <a:buFont typeface="Lucida Grande"/>
              <a:buChar char="▶"/>
              <a:defRPr sz="1600" kern="1200">
                <a:solidFill>
                  <a:schemeClr val="accent1"/>
                </a:solidFill>
                <a:latin typeface="Tahoma"/>
                <a:ea typeface="MS PGothic" panose="020B0600070205080204" pitchFamily="34" charset="-128"/>
                <a:cs typeface="MS PGothic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b="0" dirty="0"/>
              <a:t>Projektleitung, Text und Gestaltung: Gaby Wilms, David Zapp</a:t>
            </a:r>
            <a:endParaRPr lang="de-DE" dirty="0">
              <a:solidFill>
                <a:srgbClr val="1081C7"/>
              </a:solidFill>
            </a:endParaRPr>
          </a:p>
        </p:txBody>
      </p:sp>
      <p:sp>
        <p:nvSpPr>
          <p:cNvPr id="7" name="Textplatzhalter 8">
            <a:extLst>
              <a:ext uri="{FF2B5EF4-FFF2-40B4-BE49-F238E27FC236}">
                <a16:creationId xmlns:a16="http://schemas.microsoft.com/office/drawing/2014/main" id="{B21E3E9E-31A9-3C44-90F1-CA6C3B73F415}"/>
              </a:ext>
            </a:extLst>
          </p:cNvPr>
          <p:cNvSpPr txBox="1">
            <a:spLocks/>
          </p:cNvSpPr>
          <p:nvPr/>
        </p:nvSpPr>
        <p:spPr>
          <a:xfrm>
            <a:off x="311337" y="3001046"/>
            <a:ext cx="7545854" cy="567355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90000"/>
              <a:buFont typeface="Lucida Grande"/>
              <a:buChar char="▶"/>
              <a:defRPr sz="1600" kern="1200">
                <a:solidFill>
                  <a:schemeClr val="accent1"/>
                </a:solidFill>
                <a:latin typeface="Tahoma"/>
                <a:ea typeface="MS PGothic" panose="020B0600070205080204" pitchFamily="34" charset="-128"/>
                <a:cs typeface="MS PGothic" charset="0"/>
              </a:defRPr>
            </a:lvl1pPr>
            <a:lvl2pPr marL="627063" indent="-271463" algn="l" defTabSz="457200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90000"/>
              <a:buFont typeface="Lucida Grande"/>
              <a:buChar char="▶"/>
              <a:defRPr sz="1600" kern="1200">
                <a:solidFill>
                  <a:schemeClr val="accent1"/>
                </a:solidFill>
                <a:latin typeface="Tahoma"/>
                <a:ea typeface="MS PGothic" panose="020B0600070205080204" pitchFamily="34" charset="-128"/>
                <a:cs typeface="MS PGothic" charset="0"/>
              </a:defRPr>
            </a:lvl2pPr>
            <a:lvl3pPr marL="896938" indent="-269875" algn="l" defTabSz="457200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90000"/>
              <a:buFont typeface="Lucida Grande"/>
              <a:buChar char="▶"/>
              <a:defRPr sz="1600" kern="1200">
                <a:solidFill>
                  <a:schemeClr val="accent1"/>
                </a:solidFill>
                <a:latin typeface="Tahoma"/>
                <a:ea typeface="MS PGothic" panose="020B0600070205080204" pitchFamily="34" charset="-128"/>
                <a:cs typeface="MS PGothic" charset="0"/>
              </a:defRPr>
            </a:lvl3pPr>
            <a:lvl4pPr marL="1252538" indent="-355600" algn="l" defTabSz="457200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90000"/>
              <a:buFont typeface="Lucida Grande"/>
              <a:buChar char="▶"/>
              <a:defRPr sz="1600" kern="1200">
                <a:solidFill>
                  <a:schemeClr val="accent1"/>
                </a:solidFill>
                <a:latin typeface="Tahoma"/>
                <a:ea typeface="MS PGothic" panose="020B0600070205080204" pitchFamily="34" charset="-128"/>
                <a:cs typeface="MS PGothic" charset="0"/>
              </a:defRPr>
            </a:lvl4pPr>
            <a:lvl5pPr marL="1617663" indent="-365125" algn="l" defTabSz="457200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accent6"/>
              </a:buClr>
              <a:buSzPct val="90000"/>
              <a:buFont typeface="Lucida Grande"/>
              <a:buChar char="▶"/>
              <a:defRPr sz="1600" kern="1200">
                <a:solidFill>
                  <a:schemeClr val="accent1"/>
                </a:solidFill>
                <a:latin typeface="Tahoma"/>
                <a:ea typeface="MS PGothic" panose="020B0600070205080204" pitchFamily="34" charset="-128"/>
                <a:cs typeface="MS PGothic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b="0" dirty="0"/>
              <a:t>Projektpartner:</a:t>
            </a:r>
            <a:endParaRPr lang="de-DE" dirty="0">
              <a:solidFill>
                <a:srgbClr val="1081C7"/>
              </a:solidFill>
            </a:endParaRPr>
          </a:p>
        </p:txBody>
      </p:sp>
      <p:pic>
        <p:nvPicPr>
          <p:cNvPr id="8" name="Grafik 10" descr="ibe logo">
            <a:extLst>
              <a:ext uri="{FF2B5EF4-FFF2-40B4-BE49-F238E27FC236}">
                <a16:creationId xmlns:a16="http://schemas.microsoft.com/office/drawing/2014/main" id="{74BE396D-51B0-AB47-A914-58CDA5F88C8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39"/>
          <a:stretch/>
        </p:blipFill>
        <p:spPr bwMode="auto">
          <a:xfrm>
            <a:off x="394053" y="2049047"/>
            <a:ext cx="659693" cy="597473"/>
          </a:xfrm>
          <a:prstGeom prst="rect">
            <a:avLst/>
          </a:prstGeom>
          <a:noFill/>
        </p:spPr>
      </p:pic>
      <p:pic>
        <p:nvPicPr>
          <p:cNvPr id="9" name="Grafik 11">
            <a:extLst>
              <a:ext uri="{FF2B5EF4-FFF2-40B4-BE49-F238E27FC236}">
                <a16:creationId xmlns:a16="http://schemas.microsoft.com/office/drawing/2014/main" id="{3C50B72C-93A9-D240-8C30-3E4C812D35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4104" y="3475684"/>
            <a:ext cx="999461" cy="591989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A15B9563-4A09-0F43-9931-1C7F0E469A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00" y="3475684"/>
            <a:ext cx="886935" cy="6387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Bild 4" descr="BMAS_Inqa_Foerderleiste_2013_CMYK.eps">
            <a:extLst>
              <a:ext uri="{FF2B5EF4-FFF2-40B4-BE49-F238E27FC236}">
                <a16:creationId xmlns:a16="http://schemas.microsoft.com/office/drawing/2014/main" id="{8E829F4B-AC58-A54F-A242-0D991A2325C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899" y="4629257"/>
            <a:ext cx="3588415" cy="1384660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EFFABDF4-49E9-5041-9D2E-C09E1F184E1C}"/>
              </a:ext>
            </a:extLst>
          </p:cNvPr>
          <p:cNvSpPr txBox="1"/>
          <p:nvPr/>
        </p:nvSpPr>
        <p:spPr>
          <a:xfrm>
            <a:off x="4644308" y="5876049"/>
            <a:ext cx="398624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100" b="0" i="1" dirty="0">
                <a:solidFill>
                  <a:srgbClr val="6E8296"/>
                </a:solidFill>
              </a:rPr>
              <a:t>Bildquelle: https://pixabay.com/de/</a:t>
            </a:r>
            <a:endParaRPr lang="de-DE" sz="1100" i="1" dirty="0"/>
          </a:p>
        </p:txBody>
      </p:sp>
    </p:spTree>
    <p:extLst>
      <p:ext uri="{BB962C8B-B14F-4D97-AF65-F5344CB8AC3E}">
        <p14:creationId xmlns:p14="http://schemas.microsoft.com/office/powerpoint/2010/main" val="17305795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nhaltsplatzhalt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  <a:p>
            <a:r>
              <a:rPr lang="de-DE" dirty="0"/>
              <a:t>Weil ein hektischer Betriebsalltag manchmal kaum Zeit und Raum für vorausschauendes Denken und Handeln lässt, möchten wir Sie mit dem Starter-Set Strategische Personalplanung und weiteren Unterstützungs-angeboten für eine einfache Umsetzung begeistern.</a:t>
            </a:r>
          </a:p>
          <a:p>
            <a:endParaRPr lang="de-DE" dirty="0">
              <a:solidFill>
                <a:srgbClr val="6E8296"/>
              </a:solidFill>
              <a:cs typeface="Times New Roman" charset="0"/>
            </a:endParaRPr>
          </a:p>
          <a:p>
            <a:r>
              <a:rPr lang="de-DE" dirty="0"/>
              <a:t>Nutzen Sie diesen Werkzeugkasten, der Ihnen einen Blick in die Zukunft ermöglicht und Sie schon heute Maßnahmen ergreifen lässt, die Ihre Wettbewerbsfähigkeit stärken.</a:t>
            </a:r>
            <a:br>
              <a:rPr lang="de-DE" dirty="0">
                <a:solidFill>
                  <a:srgbClr val="6E8296"/>
                </a:solidFill>
                <a:cs typeface="Times New Roman" charset="0"/>
              </a:rPr>
            </a:br>
            <a:br>
              <a:rPr lang="de-DE" dirty="0">
                <a:solidFill>
                  <a:srgbClr val="6E8296"/>
                </a:solidFill>
                <a:cs typeface="Times New Roman" charset="0"/>
              </a:rPr>
            </a:br>
            <a:endParaRPr lang="de-DE" dirty="0"/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Strategische Personalplanung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04B38F0-61E1-BA4E-ADF6-BE1B8698093D}" type="slidenum">
              <a:rPr lang="de-DE" smtClean="0"/>
              <a:pPr>
                <a:defRPr/>
              </a:pPr>
              <a:t>4</a:t>
            </a:fld>
            <a:endParaRPr lang="de-DE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>
          <a:xfrm>
            <a:off x="723900" y="6542088"/>
            <a:ext cx="1798638" cy="365125"/>
          </a:xfrm>
        </p:spPr>
        <p:txBody>
          <a:bodyPr/>
          <a:lstStyle/>
          <a:p>
            <a:pPr>
              <a:defRPr/>
            </a:pPr>
            <a:fld id="{C6A7C772-7299-1F42-B317-76BE8D7C752B}" type="datetime1">
              <a:rPr lang="de-DE" smtClean="0"/>
              <a:pPr>
                <a:defRPr/>
              </a:pPr>
              <a:t>17.12.18</a:t>
            </a:fld>
            <a:endParaRPr lang="de-DE" dirty="0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723900" y="6176963"/>
            <a:ext cx="6068786" cy="365125"/>
          </a:xfrm>
        </p:spPr>
        <p:txBody>
          <a:bodyPr/>
          <a:lstStyle/>
          <a:p>
            <a:pPr>
              <a:defRPr/>
            </a:pPr>
            <a:r>
              <a:rPr lang="de-DE" dirty="0"/>
              <a:t>Strategische Personalplanung für kleine und mittelgroße Unternehmen 		</a:t>
            </a:r>
          </a:p>
        </p:txBody>
      </p:sp>
    </p:spTree>
    <p:extLst>
      <p:ext uri="{BB962C8B-B14F-4D97-AF65-F5344CB8AC3E}">
        <p14:creationId xmlns:p14="http://schemas.microsoft.com/office/powerpoint/2010/main" val="40773360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Der Werkzeugkasten im Überblick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4B38F0-61E1-BA4E-ADF6-BE1B8698093D}" type="slidenum">
              <a:rPr lang="de-DE" smtClean="0"/>
              <a:pPr>
                <a:defRPr/>
              </a:pPr>
              <a:t>5</a:t>
            </a:fld>
            <a:endParaRPr lang="de-DE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>
          <a:xfrm>
            <a:off x="723900" y="6351588"/>
            <a:ext cx="1798638" cy="365125"/>
          </a:xfrm>
        </p:spPr>
        <p:txBody>
          <a:bodyPr/>
          <a:lstStyle/>
          <a:p>
            <a:pPr>
              <a:defRPr/>
            </a:pPr>
            <a:fld id="{C6A7C772-7299-1F42-B317-76BE8D7C752B}" type="datetime1">
              <a:rPr lang="de-DE" b="0" smtClean="0"/>
              <a:pPr>
                <a:defRPr/>
              </a:pPr>
              <a:t>17.12.18</a:t>
            </a:fld>
            <a:endParaRPr lang="de-DE" b="0" dirty="0"/>
          </a:p>
        </p:txBody>
      </p:sp>
      <p:sp>
        <p:nvSpPr>
          <p:cNvPr id="6" name="Footer Placeholder 5"/>
          <p:cNvSpPr txBox="1">
            <a:spLocks/>
          </p:cNvSpPr>
          <p:nvPr/>
        </p:nvSpPr>
        <p:spPr>
          <a:xfrm>
            <a:off x="723900" y="6291263"/>
            <a:ext cx="6068786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r" defTabSz="457200" rtl="0" eaLnBrk="1" fontAlgn="base" hangingPunct="1">
              <a:spcBef>
                <a:spcPct val="0"/>
              </a:spcBef>
              <a:spcAft>
                <a:spcPct val="0"/>
              </a:spcAft>
              <a:defRPr sz="1000" b="0" kern="1200">
                <a:solidFill>
                  <a:srgbClr val="6F7878"/>
                </a:solidFill>
                <a:latin typeface="Tahoma" charset="0"/>
                <a:ea typeface="MS PGothic" charset="0"/>
                <a:cs typeface="Tahoma" charset="0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286000" algn="l" defTabSz="457200" rtl="0" eaLnBrk="1" latinLnBrk="0" hangingPunct="1">
              <a:defRPr sz="2400" b="1" kern="1200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743200" algn="l" defTabSz="457200" rtl="0" eaLnBrk="1" latinLnBrk="0" hangingPunct="1">
              <a:defRPr sz="2400" b="1" kern="1200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200400" algn="l" defTabSz="457200" rtl="0" eaLnBrk="1" latinLnBrk="0" hangingPunct="1">
              <a:defRPr sz="2400" b="1" kern="1200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657600" algn="l" defTabSz="457200" rtl="0" eaLnBrk="1" latinLnBrk="0" hangingPunct="1">
              <a:defRPr sz="2400" b="1" kern="1200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pPr algn="l">
              <a:defRPr/>
            </a:pPr>
            <a:r>
              <a:rPr lang="de-DE" b="1" dirty="0"/>
              <a:t>Strategische Personalplanung für kleine und mittelgroße Unternehmen 	</a:t>
            </a:r>
            <a:r>
              <a:rPr lang="de-DE" dirty="0"/>
              <a:t>	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427B17A6-098C-F346-BFBE-172ED633CB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233" y="1614413"/>
            <a:ext cx="6400800" cy="4242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6081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2753783" y="1627189"/>
            <a:ext cx="5310717" cy="4456112"/>
          </a:xfrm>
        </p:spPr>
        <p:txBody>
          <a:bodyPr/>
          <a:lstStyle/>
          <a:p>
            <a:r>
              <a:rPr lang="de-DE" dirty="0"/>
              <a:t>Die Präsentation zur strategischen Personalplanung unterstützt Sie dabei, intern über das Vorhaben einer strategischen Personalplanung zu informieren.</a:t>
            </a:r>
            <a:br>
              <a:rPr lang="de-DE" dirty="0"/>
            </a:br>
            <a:endParaRPr lang="de-DE" dirty="0"/>
          </a:p>
          <a:p>
            <a:r>
              <a:rPr lang="de-DE" dirty="0">
                <a:solidFill>
                  <a:srgbClr val="6E8296"/>
                </a:solidFill>
              </a:rPr>
              <a:t>Sie bietet einen einfachen und schnellen Einstieg in das Thema und stellt Ihnen den Prozess, die guten Gründe für die langfristige Planung sowie den Mehrwert vor.</a:t>
            </a:r>
            <a:br>
              <a:rPr lang="de-DE" dirty="0">
                <a:solidFill>
                  <a:srgbClr val="6E8296"/>
                </a:solidFill>
              </a:rPr>
            </a:br>
            <a:endParaRPr lang="de-DE" dirty="0">
              <a:solidFill>
                <a:srgbClr val="6E8296"/>
              </a:solidFill>
            </a:endParaRPr>
          </a:p>
          <a:p>
            <a:r>
              <a:rPr lang="de-DE" dirty="0"/>
              <a:t>Die Möglichkeit, neue Folien einzufügen, gibt Ihnen die Freiheit, diese Vorlage auf Ihr Unternehmen anzupassen. </a:t>
            </a:r>
          </a:p>
          <a:p>
            <a:pPr marL="0" indent="0">
              <a:buNone/>
            </a:pPr>
            <a:br>
              <a:rPr lang="de-DE" dirty="0">
                <a:solidFill>
                  <a:srgbClr val="6E8296"/>
                </a:solidFill>
              </a:rPr>
            </a:br>
            <a:br>
              <a:rPr lang="de-DE" dirty="0">
                <a:solidFill>
                  <a:srgbClr val="6E8296"/>
                </a:solidFill>
              </a:rPr>
            </a:br>
            <a:endParaRPr lang="de-DE" dirty="0">
              <a:solidFill>
                <a:srgbClr val="6E8296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Wie unterstützt Sie diese Präsentation?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7B1D469-A284-374E-A15F-D76D02025EB7}" type="slidenum">
              <a:rPr lang="de-DE" smtClean="0"/>
              <a:pPr>
                <a:defRPr/>
              </a:pPr>
              <a:t>6</a:t>
            </a:fld>
            <a:endParaRPr lang="de-DE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>
              <a:defRPr/>
            </a:pPr>
            <a:fld id="{C6A7C772-7299-1F42-B317-76BE8D7C752B}" type="datetime1">
              <a:rPr lang="de-DE" smtClean="0"/>
              <a:pPr>
                <a:defRPr/>
              </a:pPr>
              <a:t>17.12.18</a:t>
            </a:fld>
            <a:endParaRPr lang="de-D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Strategische Personalplanung für kleine und mittelgroße Unternehmen 		</a:t>
            </a:r>
          </a:p>
        </p:txBody>
      </p:sp>
      <p:pic>
        <p:nvPicPr>
          <p:cNvPr id="9" name="Bild 8" descr="BMAS_INQA_Strateg_Personalplanung_S.4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811"/>
          <a:stretch/>
        </p:blipFill>
        <p:spPr>
          <a:xfrm>
            <a:off x="-213139" y="2513319"/>
            <a:ext cx="2803410" cy="2024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7639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0"/>
            <a:ext cx="7772400" cy="1755058"/>
          </a:xfrm>
        </p:spPr>
        <p:txBody>
          <a:bodyPr/>
          <a:lstStyle/>
          <a:p>
            <a:r>
              <a:rPr lang="de-DE" dirty="0"/>
              <a:t>Nun wünschen wir Ihnen viel Spaß und Erfolg bei der Information und Kommunikation zu Ihrer strategischen Personalplanung!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04B38F0-61E1-BA4E-ADF6-BE1B8698093D}" type="slidenum">
              <a:rPr lang="de-DE" smtClean="0"/>
              <a:pPr>
                <a:defRPr/>
              </a:pPr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194901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br>
              <a:rPr lang="de-DE" dirty="0"/>
            </a:br>
            <a:r>
              <a:rPr lang="de-DE" dirty="0"/>
              <a:t>Strategische Personalplanung – </a:t>
            </a:r>
            <a:br>
              <a:rPr lang="de-DE" dirty="0"/>
            </a:br>
            <a:r>
              <a:rPr lang="de-DE" dirty="0"/>
              <a:t>Ein Blick in die Zukunft des Unternehmens</a:t>
            </a:r>
            <a:br>
              <a:rPr lang="de-DE" dirty="0"/>
            </a:br>
            <a:endParaRPr lang="de-DE" dirty="0"/>
          </a:p>
        </p:txBody>
      </p:sp>
      <p:sp>
        <p:nvSpPr>
          <p:cNvPr id="83969" name="Foliennummernplatzhalt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fld id="{71806E07-2F92-A04C-9B95-960F624A091B}" type="slidenum">
              <a:rPr lang="de-DE" sz="1000" b="0">
                <a:solidFill>
                  <a:schemeClr val="bg1"/>
                </a:solidFill>
                <a:cs typeface="Tahoma" charset="0"/>
              </a:rPr>
              <a:pPr/>
              <a:t>8</a:t>
            </a:fld>
            <a:endParaRPr lang="de-DE" sz="1000" b="0">
              <a:solidFill>
                <a:schemeClr val="bg1"/>
              </a:solidFill>
              <a:cs typeface="Tahoma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2762567-3790-E045-8034-817CDF8C4629}"/>
              </a:ext>
            </a:extLst>
          </p:cNvPr>
          <p:cNvSpPr txBox="1">
            <a:spLocks/>
          </p:cNvSpPr>
          <p:nvPr/>
        </p:nvSpPr>
        <p:spPr bwMode="auto">
          <a:xfrm>
            <a:off x="0" y="1649387"/>
            <a:ext cx="9144000" cy="400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540000" tIns="45720" rIns="540000" bIns="45720" numCol="1" anchor="ctr" anchorCtr="0" compatLnSpc="1">
            <a:prstTxWarp prst="textNoShape">
              <a:avLst/>
            </a:prstTxWarp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accent1"/>
                </a:solidFill>
                <a:latin typeface="Tahoma" charset="0"/>
                <a:ea typeface="MS PGothic" panose="020B0600070205080204" pitchFamily="34" charset="-128"/>
                <a:cs typeface="MS PGothic" charset="0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accent1"/>
                </a:solidFill>
                <a:latin typeface="Tahoma" charset="0"/>
                <a:ea typeface="MS PGothic" panose="020B0600070205080204" pitchFamily="34" charset="-128"/>
                <a:cs typeface="MS PGothic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accent1"/>
                </a:solidFill>
                <a:latin typeface="Tahoma" charset="0"/>
                <a:ea typeface="MS PGothic" panose="020B0600070205080204" pitchFamily="34" charset="-128"/>
                <a:cs typeface="MS PGothic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accent1"/>
                </a:solidFill>
                <a:latin typeface="Tahoma" charset="0"/>
                <a:ea typeface="MS PGothic" panose="020B0600070205080204" pitchFamily="34" charset="-128"/>
                <a:cs typeface="MS PGothic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accent1"/>
                </a:solidFill>
                <a:latin typeface="Tahoma" charset="0"/>
                <a:ea typeface="MS PGothic" panose="020B0600070205080204" pitchFamily="34" charset="-128"/>
                <a:cs typeface="MS PGothic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accent1"/>
                </a:solidFill>
                <a:latin typeface="Tahoma" charset="0"/>
                <a:ea typeface="ＭＳ Ｐゴシック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accent1"/>
                </a:solidFill>
                <a:latin typeface="Tahoma" charset="0"/>
                <a:ea typeface="ＭＳ Ｐゴシック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accent1"/>
                </a:solidFill>
                <a:latin typeface="Tahoma" charset="0"/>
                <a:ea typeface="ＭＳ Ｐゴシック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accent1"/>
                </a:solidFill>
                <a:latin typeface="Tahoma" charset="0"/>
                <a:ea typeface="ＭＳ Ｐゴシック" charset="0"/>
              </a:defRPr>
            </a:lvl9pPr>
          </a:lstStyle>
          <a:p>
            <a:br>
              <a:rPr lang="de-DE" sz="1600" dirty="0">
                <a:solidFill>
                  <a:schemeClr val="bg1"/>
                </a:solidFill>
              </a:rPr>
            </a:br>
            <a:r>
              <a:rPr lang="de-DE" sz="1600" b="0" i="1" dirty="0">
                <a:solidFill>
                  <a:schemeClr val="bg1"/>
                </a:solidFill>
                <a:ea typeface="Times New Roman" charset="0"/>
                <a:cs typeface="Times New Roman" charset="0"/>
              </a:rPr>
              <a:t>Ihre Präsentationscharts </a:t>
            </a:r>
            <a:endParaRPr lang="de-DE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2447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+mj-lt"/>
              <a:buAutoNum type="arabicPeriod"/>
            </a:pPr>
            <a:endParaRPr lang="de-DE" dirty="0"/>
          </a:p>
          <a:p>
            <a:pPr>
              <a:buFont typeface="+mj-lt"/>
              <a:buAutoNum type="arabicPeriod"/>
            </a:pPr>
            <a:r>
              <a:rPr lang="de-DE" b="1" dirty="0"/>
              <a:t>Gute Gründe für eine strategische Personalplanung</a:t>
            </a:r>
            <a:br>
              <a:rPr lang="de-DE" b="1" dirty="0"/>
            </a:br>
            <a:endParaRPr lang="de-DE" b="1" dirty="0"/>
          </a:p>
          <a:p>
            <a:pPr>
              <a:buFont typeface="+mj-lt"/>
              <a:buAutoNum type="arabicPeriod"/>
            </a:pPr>
            <a:r>
              <a:rPr lang="de-DE" b="1" dirty="0"/>
              <a:t>Vorbereitende Aufgaben</a:t>
            </a:r>
            <a:br>
              <a:rPr lang="de-DE" b="1" dirty="0"/>
            </a:br>
            <a:endParaRPr lang="de-DE" b="1" dirty="0"/>
          </a:p>
          <a:p>
            <a:pPr>
              <a:buFont typeface="+mj-lt"/>
              <a:buAutoNum type="arabicPeriod"/>
            </a:pPr>
            <a:r>
              <a:rPr lang="de-DE" b="1" dirty="0"/>
              <a:t>Fakten, Fakten, Fakten ... zur strategischen Personalplanung im Unternehmen</a:t>
            </a:r>
          </a:p>
          <a:p>
            <a:pPr marL="0" indent="0">
              <a:buNone/>
            </a:pPr>
            <a:endParaRPr lang="de-DE" sz="1600" dirty="0"/>
          </a:p>
        </p:txBody>
      </p:sp>
      <p:sp>
        <p:nvSpPr>
          <p:cNvPr id="82946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Inhalt der Präsentation</a:t>
            </a:r>
          </a:p>
        </p:txBody>
      </p:sp>
      <p:sp>
        <p:nvSpPr>
          <p:cNvPr id="82947" name="Foliennummernplatzhalt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fld id="{DB4B2DEF-8C32-5C4E-ABCF-8E57A8FCD8B8}" type="slidenum">
              <a:rPr lang="de-DE" sz="1000" b="0" smtClean="0">
                <a:cs typeface="Tahoma" charset="0"/>
              </a:rPr>
              <a:pPr/>
              <a:t>9</a:t>
            </a:fld>
            <a:endParaRPr lang="de-DE" sz="1000" b="0">
              <a:cs typeface="Tahoma" charset="0"/>
            </a:endParaRPr>
          </a:p>
        </p:txBody>
      </p:sp>
      <p:sp>
        <p:nvSpPr>
          <p:cNvPr id="82948" name="Datumsplatzhalter 4"/>
          <p:cNvSpPr>
            <a:spLocks noGrp="1"/>
          </p:cNvSpPr>
          <p:nvPr>
            <p:ph type="dt" sz="quarter" idx="1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fld id="{D49C5186-FB89-9049-A758-E289ED68FBF6}" type="datetime1">
              <a:rPr lang="de-DE" sz="1000" b="0" smtClean="0"/>
              <a:pPr/>
              <a:t>17.12.18</a:t>
            </a:fld>
            <a:endParaRPr lang="de-DE" sz="1000" b="0"/>
          </a:p>
        </p:txBody>
      </p:sp>
      <p:sp>
        <p:nvSpPr>
          <p:cNvPr id="82949" name="Fußzeilenplatzhalter 5"/>
          <p:cNvSpPr>
            <a:spLocks noGrp="1"/>
          </p:cNvSpPr>
          <p:nvPr>
            <p:ph type="ftr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6F7878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pPr>
              <a:defRPr/>
            </a:pPr>
            <a:r>
              <a:rPr lang="de-DE" sz="1000" dirty="0"/>
              <a:t>Strategische Personalplanung für kleine und mittelgroße Unternehmen 		</a:t>
            </a:r>
          </a:p>
        </p:txBody>
      </p:sp>
    </p:spTree>
    <p:extLst>
      <p:ext uri="{BB962C8B-B14F-4D97-AF65-F5344CB8AC3E}">
        <p14:creationId xmlns:p14="http://schemas.microsoft.com/office/powerpoint/2010/main" val="646750199"/>
      </p:ext>
    </p:extLst>
  </p:cSld>
  <p:clrMapOvr>
    <a:masterClrMapping/>
  </p:clrMapOvr>
</p:sld>
</file>

<file path=ppt/theme/theme1.xml><?xml version="1.0" encoding="utf-8"?>
<a:theme xmlns:a="http://schemas.openxmlformats.org/drawingml/2006/main" name="BMAS INQA_Präsentation Master">
  <a:themeElements>
    <a:clrScheme name="INQA Farben">
      <a:dk1>
        <a:srgbClr val="E6E8E8"/>
      </a:dk1>
      <a:lt1>
        <a:srgbClr val="FFFFFF"/>
      </a:lt1>
      <a:dk2>
        <a:srgbClr val="FFFFFF"/>
      </a:dk2>
      <a:lt2>
        <a:srgbClr val="FFFFFF"/>
      </a:lt2>
      <a:accent1>
        <a:srgbClr val="6E8296"/>
      </a:accent1>
      <a:accent2>
        <a:srgbClr val="C83C5A"/>
      </a:accent2>
      <a:accent3>
        <a:srgbClr val="D28228"/>
      </a:accent3>
      <a:accent4>
        <a:srgbClr val="3CA046"/>
      </a:accent4>
      <a:accent5>
        <a:srgbClr val="6E0A73"/>
      </a:accent5>
      <a:accent6>
        <a:srgbClr val="2382BE"/>
      </a:accent6>
      <a:hlink>
        <a:srgbClr val="C83C5A"/>
      </a:hlink>
      <a:folHlink>
        <a:srgbClr val="6E829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BMAS INQA_Präsentation Master</Template>
  <TotalTime>0</TotalTime>
  <Words>1150</Words>
  <Application>Microsoft Macintosh PowerPoint</Application>
  <PresentationFormat>Bildschirmpräsentation (4:3)</PresentationFormat>
  <Paragraphs>289</Paragraphs>
  <Slides>33</Slides>
  <Notes>20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8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33</vt:i4>
      </vt:variant>
    </vt:vector>
  </HeadingPairs>
  <TitlesOfParts>
    <vt:vector size="42" baseType="lpstr">
      <vt:lpstr>ＭＳ Ｐゴシック</vt:lpstr>
      <vt:lpstr>ＭＳ Ｐゴシック</vt:lpstr>
      <vt:lpstr>Arial</vt:lpstr>
      <vt:lpstr>Calibri</vt:lpstr>
      <vt:lpstr>Informal Roman</vt:lpstr>
      <vt:lpstr>Lucida Grande</vt:lpstr>
      <vt:lpstr>Tahoma</vt:lpstr>
      <vt:lpstr>Times New Roman</vt:lpstr>
      <vt:lpstr>BMAS INQA_Präsentation Master</vt:lpstr>
      <vt:lpstr>Präsentation</vt:lpstr>
      <vt:lpstr> Was erwartet Sie in dieser Präsentation? </vt:lpstr>
      <vt:lpstr>Strategische Personalplanung</vt:lpstr>
      <vt:lpstr>Strategische Personalplanung</vt:lpstr>
      <vt:lpstr>Der Werkzeugkasten im Überblick</vt:lpstr>
      <vt:lpstr>Wie unterstützt Sie diese Präsentation?</vt:lpstr>
      <vt:lpstr>Nun wünschen wir Ihnen viel Spaß und Erfolg bei der Information und Kommunikation zu Ihrer strategischen Personalplanung!</vt:lpstr>
      <vt:lpstr> Strategische Personalplanung –  Ein Blick in die Zukunft des Unternehmens </vt:lpstr>
      <vt:lpstr>Inhalt der Präsentation</vt:lpstr>
      <vt:lpstr> Gute Gründe für eine strategische Personalplanung </vt:lpstr>
      <vt:lpstr>Definition einer strategischen Personalplanung</vt:lpstr>
      <vt:lpstr>Mehrwert einer strategischen Personalplanung</vt:lpstr>
      <vt:lpstr>Vorteile für die Belegschaft</vt:lpstr>
      <vt:lpstr>Digitalisierung „vor“-denken</vt:lpstr>
      <vt:lpstr> Vorbereitende Aufgaben </vt:lpstr>
      <vt:lpstr>Klärung organisatorischer Fragen</vt:lpstr>
      <vt:lpstr>Wer kümmert sich und macht mit?</vt:lpstr>
      <vt:lpstr>Aufwand für die strategische Personalplanung</vt:lpstr>
      <vt:lpstr>Fakten, Fakten, Fakten ... zur strategischen Personalplanung im Unternehmen</vt:lpstr>
      <vt:lpstr>Der Ablauf der strategischen Personalplanung</vt:lpstr>
      <vt:lpstr>Schritt 1</vt:lpstr>
      <vt:lpstr>Das „magische Viereck“ </vt:lpstr>
      <vt:lpstr>Schritt 2</vt:lpstr>
      <vt:lpstr>Schritt 3</vt:lpstr>
      <vt:lpstr>Schritt 4</vt:lpstr>
      <vt:lpstr>Schritt 5</vt:lpstr>
      <vt:lpstr>Bearbeitungsschritte der strategischen Personalplanung</vt:lpstr>
      <vt:lpstr>Das IT-Tool zur strategischen Personalplanung</vt:lpstr>
      <vt:lpstr>Die Checklisten zur strategischen Personalplanung</vt:lpstr>
      <vt:lpstr>Mögliche Ansätze zur Folgeplanung</vt:lpstr>
      <vt:lpstr>Planung und Umsetzung von Maßnahmen</vt:lpstr>
      <vt:lpstr>Viel Erfolg und Spaß bei der Umsetzung Ihrer strategischen Personalplanung!</vt:lpstr>
      <vt:lpstr>Impressum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Der Mensch im Mittelpunkt des Wirtschaftens</dc:title>
  <dc:creator/>
  <cp:lastModifiedBy/>
  <cp:revision>1</cp:revision>
  <cp:lastPrinted>2018-12-17T13:54:48Z</cp:lastPrinted>
  <dcterms:created xsi:type="dcterms:W3CDTF">2017-04-12T14:18:25Z</dcterms:created>
  <dcterms:modified xsi:type="dcterms:W3CDTF">2018-12-17T13:56:11Z</dcterms:modified>
</cp:coreProperties>
</file>