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62" r:id="rId1"/>
  </p:sldMasterIdLst>
  <p:notesMasterIdLst>
    <p:notesMasterId r:id="rId35"/>
  </p:notesMasterIdLst>
  <p:handoutMasterIdLst>
    <p:handoutMasterId r:id="rId36"/>
  </p:handoutMasterIdLst>
  <p:sldIdLst>
    <p:sldId id="350" r:id="rId2"/>
    <p:sldId id="457" r:id="rId3"/>
    <p:sldId id="655" r:id="rId4"/>
    <p:sldId id="678" r:id="rId5"/>
    <p:sldId id="656" r:id="rId6"/>
    <p:sldId id="657" r:id="rId7"/>
    <p:sldId id="622" r:id="rId8"/>
    <p:sldId id="682" r:id="rId9"/>
    <p:sldId id="683" r:id="rId10"/>
    <p:sldId id="684" r:id="rId11"/>
    <p:sldId id="658" r:id="rId12"/>
    <p:sldId id="685" r:id="rId13"/>
    <p:sldId id="686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696" r:id="rId22"/>
    <p:sldId id="697" r:id="rId23"/>
    <p:sldId id="698" r:id="rId24"/>
    <p:sldId id="699" r:id="rId25"/>
    <p:sldId id="700" r:id="rId26"/>
    <p:sldId id="701" r:id="rId27"/>
    <p:sldId id="702" r:id="rId28"/>
    <p:sldId id="703" r:id="rId29"/>
    <p:sldId id="704" r:id="rId30"/>
    <p:sldId id="533" r:id="rId31"/>
    <p:sldId id="687" r:id="rId32"/>
    <p:sldId id="705" r:id="rId33"/>
    <p:sldId id="688" r:id="rId34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b="1" kern="1200">
        <a:solidFill>
          <a:srgbClr val="6F7878"/>
        </a:solidFill>
        <a:latin typeface="Tahom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74">
          <p15:clr>
            <a:srgbClr val="A4A3A4"/>
          </p15:clr>
        </p15:guide>
        <p15:guide id="2" orient="horz" pos="986">
          <p15:clr>
            <a:srgbClr val="A4A3A4"/>
          </p15:clr>
        </p15:guide>
        <p15:guide id="3" orient="horz" pos="3881">
          <p15:clr>
            <a:srgbClr val="A4A3A4"/>
          </p15:clr>
        </p15:guide>
        <p15:guide id="4" pos="1105">
          <p15:clr>
            <a:srgbClr val="A4A3A4"/>
          </p15:clr>
        </p15:guide>
        <p15:guide id="5" pos="5310">
          <p15:clr>
            <a:srgbClr val="A4A3A4"/>
          </p15:clr>
        </p15:guide>
        <p15:guide id="6" pos="4700">
          <p15:clr>
            <a:srgbClr val="A4A3A4"/>
          </p15:clr>
        </p15:guide>
        <p15:guide id="7" pos="493">
          <p15:clr>
            <a:srgbClr val="A4A3A4"/>
          </p15:clr>
        </p15:guide>
        <p15:guide id="8" orient="horz" pos="2211">
          <p15:clr>
            <a:srgbClr val="A4A3A4"/>
          </p15:clr>
        </p15:guide>
        <p15:guide id="9" orient="horz" pos="1191">
          <p15:clr>
            <a:srgbClr val="A4A3A4"/>
          </p15:clr>
        </p15:guide>
        <p15:guide id="10" pos="318">
          <p15:clr>
            <a:srgbClr val="A4A3A4"/>
          </p15:clr>
        </p15:guide>
        <p15:guide id="11" orient="horz" pos="2498">
          <p15:clr>
            <a:srgbClr val="A4A3A4"/>
          </p15:clr>
        </p15:guide>
        <p15:guide id="12" orient="horz" pos="1007">
          <p15:clr>
            <a:srgbClr val="A4A3A4"/>
          </p15:clr>
        </p15:guide>
        <p15:guide id="13" orient="horz" pos="4108">
          <p15:clr>
            <a:srgbClr val="A4A3A4"/>
          </p15:clr>
        </p15:guide>
        <p15:guide id="14" orient="horz" pos="2223">
          <p15:clr>
            <a:srgbClr val="A4A3A4"/>
          </p15:clr>
        </p15:guide>
        <p15:guide id="15" orient="horz" pos="172">
          <p15:clr>
            <a:srgbClr val="A4A3A4"/>
          </p15:clr>
        </p15:guide>
        <p15:guide id="16" pos="2054">
          <p15:clr>
            <a:srgbClr val="A4A3A4"/>
          </p15:clr>
        </p15:guide>
        <p15:guide id="17" pos="5074">
          <p15:clr>
            <a:srgbClr val="A4A3A4"/>
          </p15:clr>
        </p15:guide>
        <p15:guide id="18" pos="2013">
          <p15:clr>
            <a:srgbClr val="A4A3A4"/>
          </p15:clr>
        </p15:guide>
        <p15:guide id="19" pos="5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81C7"/>
    <a:srgbClr val="000000"/>
    <a:srgbClr val="E7E9E9"/>
    <a:srgbClr val="C83C5A"/>
    <a:srgbClr val="6A0063"/>
    <a:srgbClr val="15A640"/>
    <a:srgbClr val="F5A017"/>
    <a:srgbClr val="F8002B"/>
    <a:srgbClr val="6E8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7" autoAdjust="0"/>
    <p:restoredTop sz="94545" autoAdjust="0"/>
  </p:normalViewPr>
  <p:slideViewPr>
    <p:cSldViewPr snapToGrid="0" snapToObjects="1">
      <p:cViewPr varScale="1">
        <p:scale>
          <a:sx n="117" d="100"/>
          <a:sy n="117" d="100"/>
        </p:scale>
        <p:origin x="1408" y="184"/>
      </p:cViewPr>
      <p:guideLst>
        <p:guide orient="horz" pos="2574"/>
        <p:guide orient="horz" pos="986"/>
        <p:guide orient="horz" pos="3881"/>
        <p:guide pos="1105"/>
        <p:guide pos="5310"/>
        <p:guide pos="4700"/>
        <p:guide pos="493"/>
        <p:guide orient="horz" pos="2211"/>
        <p:guide orient="horz" pos="1191"/>
        <p:guide pos="318"/>
        <p:guide orient="horz" pos="2498"/>
        <p:guide orient="horz" pos="1007"/>
        <p:guide orient="horz" pos="4108"/>
        <p:guide orient="horz" pos="2223"/>
        <p:guide orient="horz" pos="172"/>
        <p:guide pos="2054"/>
        <p:guide pos="5074"/>
        <p:guide pos="2013"/>
        <p:guide pos="5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2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9068C24B-EC08-3241-A722-993C47AB2287}" type="datetimeFigureOut">
              <a:rPr lang="de-DE"/>
              <a:pPr>
                <a:defRPr/>
              </a:pPr>
              <a:t>17.12.18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FC24E589-C1BA-D541-A044-9DB7A8C1EA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177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4A44985B-981C-0842-B659-8DF6F80E437A}" type="datetimeFigureOut">
              <a:rPr lang="de-DE"/>
              <a:pPr>
                <a:defRPr/>
              </a:pPr>
              <a:t>17.12.18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1A798030-9ACC-BF4D-8C6B-321C849EF2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65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71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561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900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32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876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716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936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94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16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45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20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04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3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7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3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0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7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57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8030-9ACC-BF4D-8C6B-321C849EF2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34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BF0DBD-72AB-B740-8811-B0E44FEE4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701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685800" y="147638"/>
            <a:ext cx="6163733" cy="715962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999064"/>
            <a:ext cx="6430963" cy="745066"/>
          </a:xfrm>
        </p:spPr>
        <p:txBody>
          <a:bodyPr/>
          <a:lstStyle>
            <a:lvl1pPr marL="0" indent="0">
              <a:buNone/>
              <a:defRPr sz="2000">
                <a:solidFill>
                  <a:srgbClr val="6E8296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722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20"/>
          <p:cNvSpPr/>
          <p:nvPr userDrawn="1"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8" name="Gleichschenkliges Dreieck 19"/>
          <p:cNvSpPr/>
          <p:nvPr userDrawn="1"/>
        </p:nvSpPr>
        <p:spPr>
          <a:xfrm rot="5400000">
            <a:off x="-107156" y="6219031"/>
            <a:ext cx="728662" cy="631826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Bild 7" descr="Logo_INQA_regula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25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A96A4-9C6E-C043-97CB-FD4C1AA8A800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Initiative Neue Qualität der Arbeit		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9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0"/>
          <p:cNvSpPr/>
          <p:nvPr userDrawn="1"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5" name="Rechteck 16"/>
          <p:cNvSpPr/>
          <p:nvPr userDrawn="1"/>
        </p:nvSpPr>
        <p:spPr>
          <a:xfrm>
            <a:off x="107950" y="104775"/>
            <a:ext cx="8924925" cy="114935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0"/>
          </a:p>
        </p:txBody>
      </p:sp>
      <p:pic>
        <p:nvPicPr>
          <p:cNvPr id="6" name="Bild 7" descr="Logo_INQA_regula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25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leichschenkliges Dreieck 6"/>
          <p:cNvSpPr/>
          <p:nvPr userDrawn="1"/>
        </p:nvSpPr>
        <p:spPr>
          <a:xfrm rot="5400000">
            <a:off x="-107157" y="6344444"/>
            <a:ext cx="728663" cy="631826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88269"/>
            <a:ext cx="7772400" cy="17526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3900" y="6400800"/>
            <a:ext cx="6068786" cy="218018"/>
          </a:xfrm>
        </p:spPr>
        <p:txBody>
          <a:bodyPr/>
          <a:lstStyle/>
          <a:p>
            <a:pPr>
              <a:defRPr/>
            </a:pPr>
            <a:r>
              <a:rPr lang="de-DE"/>
              <a:t>Initiative Neue Qualität der Arbeit		Projekt: Strategische Personalplanung für KMU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1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5" name="Rechteck 15"/>
          <p:cNvSpPr/>
          <p:nvPr userDrawn="1"/>
        </p:nvSpPr>
        <p:spPr>
          <a:xfrm>
            <a:off x="107950" y="104775"/>
            <a:ext cx="8924925" cy="664845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0"/>
          </a:p>
        </p:txBody>
      </p:sp>
      <p:pic>
        <p:nvPicPr>
          <p:cNvPr id="6" name="Bild 7" descr="Logo_INQA_regula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25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leichschenkliges Dreieck 6"/>
          <p:cNvSpPr/>
          <p:nvPr userDrawn="1"/>
        </p:nvSpPr>
        <p:spPr>
          <a:xfrm rot="5400000">
            <a:off x="-176924" y="5364272"/>
            <a:ext cx="1778603" cy="1542232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509962"/>
            <a:ext cx="7772400" cy="16716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016875" y="6316663"/>
            <a:ext cx="762000" cy="425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3B120-2E4F-C644-81B9-F4265BAB9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69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5" name="Rechteck 15"/>
          <p:cNvSpPr/>
          <p:nvPr userDrawn="1"/>
        </p:nvSpPr>
        <p:spPr>
          <a:xfrm>
            <a:off x="107950" y="104775"/>
            <a:ext cx="8924925" cy="664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0"/>
          </a:p>
        </p:txBody>
      </p:sp>
      <p:pic>
        <p:nvPicPr>
          <p:cNvPr id="6" name="Bild 7" descr="Logo_INQA_regula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556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016875" y="6316663"/>
            <a:ext cx="762000" cy="42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4B38F0-61E1-BA4E-ADF6-BE1B869809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Gleichschenkliges Dreieck 10"/>
          <p:cNvSpPr/>
          <p:nvPr userDrawn="1"/>
        </p:nvSpPr>
        <p:spPr>
          <a:xfrm rot="5400000">
            <a:off x="-168193" y="5364272"/>
            <a:ext cx="1778603" cy="1542232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3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7553792" cy="45989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buSzPct val="90000"/>
              <a:buFont typeface="Lucida Grande"/>
              <a:buChar char="▶"/>
              <a:defRPr sz="1600"/>
            </a:lvl1pPr>
            <a:lvl2pPr marL="627063" indent="-271463">
              <a:buClr>
                <a:schemeClr val="accent6"/>
              </a:buClr>
              <a:buSzPct val="90000"/>
              <a:buFont typeface="Lucida Grande"/>
              <a:buChar char="▶"/>
              <a:defRPr sz="1600"/>
            </a:lvl2pPr>
            <a:lvl3pPr marL="896938" indent="-269875">
              <a:buClr>
                <a:schemeClr val="accent6"/>
              </a:buClr>
              <a:buSzPct val="90000"/>
              <a:buFont typeface="Lucida Grande"/>
              <a:buChar char="▶"/>
              <a:tabLst>
                <a:tab pos="990600" algn="l"/>
              </a:tabLst>
              <a:defRPr sz="1600"/>
            </a:lvl3pPr>
            <a:lvl4pPr marL="1123950" indent="-228600">
              <a:buClr>
                <a:schemeClr val="accent6"/>
              </a:buClr>
              <a:buSzPct val="90000"/>
              <a:buFont typeface="Lucida Grande"/>
              <a:buChar char="▶"/>
              <a:defRPr sz="1600"/>
            </a:lvl4pPr>
            <a:lvl5pPr marL="1349375" indent="-274638">
              <a:buClr>
                <a:schemeClr val="accent6"/>
              </a:buClr>
              <a:buSzPct val="90000"/>
              <a:buFont typeface="Lucida Grande"/>
              <a:buChar char="▶"/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016875" y="6316663"/>
            <a:ext cx="762000" cy="425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C4DE-0313-9442-8BC1-2E8AF92ACF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773A-FDFB-0843-8584-E112A1EEC6B9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Initiative Neue Qualität der Arbeit		Projekt: Strategische Personalplanung für KMU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87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311337" y="333374"/>
            <a:ext cx="7559955" cy="352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1150" y="728660"/>
            <a:ext cx="7559675" cy="269875"/>
          </a:xfrm>
        </p:spPr>
        <p:txBody>
          <a:bodyPr anchor="ctr"/>
          <a:lstStyle>
            <a:lvl1pPr marL="0" indent="0">
              <a:buNone/>
              <a:defRPr sz="1800" b="0"/>
            </a:lvl1pPr>
            <a:lvl2pPr marL="355600" indent="0">
              <a:buNone/>
              <a:defRPr b="0"/>
            </a:lvl2pPr>
            <a:lvl3pPr marL="627063" indent="0">
              <a:buNone/>
              <a:defRPr b="0"/>
            </a:lvl3pPr>
            <a:lvl4pPr marL="896938" indent="0">
              <a:buNone/>
              <a:defRPr b="0"/>
            </a:lvl4pPr>
            <a:lvl5pPr marL="1252538" indent="0">
              <a:buNone/>
              <a:defRPr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5438" y="1473200"/>
            <a:ext cx="7545854" cy="421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C0BA96A4-9C6E-C043-97CB-FD4C1AA8A800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Initiative Neue Qualität der Arbeit		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16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4" name="Rechteck 15"/>
          <p:cNvSpPr/>
          <p:nvPr userDrawn="1"/>
        </p:nvSpPr>
        <p:spPr>
          <a:xfrm>
            <a:off x="107950" y="104775"/>
            <a:ext cx="8924925" cy="664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0"/>
          </a:p>
        </p:txBody>
      </p:sp>
      <p:pic>
        <p:nvPicPr>
          <p:cNvPr id="5" name="Bild 7" descr="Logo_INQA_regula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25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4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016875" y="6316663"/>
            <a:ext cx="762000" cy="42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27873B-2701-6C46-AF62-9F9FDA6EA5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Gleichschenkliges Dreieck 9"/>
          <p:cNvSpPr/>
          <p:nvPr userDrawn="1"/>
        </p:nvSpPr>
        <p:spPr>
          <a:xfrm rot="5400000">
            <a:off x="-176924" y="5364272"/>
            <a:ext cx="1778603" cy="1542232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4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1" y="1484313"/>
            <a:ext cx="7553792" cy="45989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1463" indent="-271463">
              <a:defRPr sz="16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899" y="6176963"/>
            <a:ext cx="6828367" cy="365125"/>
          </a:xfrm>
        </p:spPr>
        <p:txBody>
          <a:bodyPr/>
          <a:lstStyle/>
          <a:p>
            <a:pPr>
              <a:defRPr/>
            </a:pPr>
            <a:r>
              <a:rPr lang="de-DE"/>
              <a:t>Initiative Neue Qualität der Arbeit		Projekt: Strategische Personalplanung für KMU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30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07950" y="104775"/>
            <a:ext cx="8924925" cy="114935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0"/>
          </a:p>
        </p:txBody>
      </p:sp>
      <p:sp>
        <p:nvSpPr>
          <p:cNvPr id="6" name="Rechteck 20"/>
          <p:cNvSpPr/>
          <p:nvPr userDrawn="1"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8" name="Gleichschenkliges Dreieck 19"/>
          <p:cNvSpPr/>
          <p:nvPr userDrawn="1"/>
        </p:nvSpPr>
        <p:spPr>
          <a:xfrm rot="5400000">
            <a:off x="-107156" y="6219031"/>
            <a:ext cx="728662" cy="631826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C0BA96A4-9C6E-C043-97CB-FD4C1AA8A800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Initiative Neue Qualität der Arbeit		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Bild 7" descr="Logo_INQA_regula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25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6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775"/>
            <a:ext cx="8924925" cy="114935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0"/>
          </a:p>
        </p:txBody>
      </p:sp>
      <p:pic>
        <p:nvPicPr>
          <p:cNvPr id="1027" name="Bild 7" descr="Logo_INQA_regular_RGB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825" y="-39688"/>
            <a:ext cx="1157288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11150" y="238125"/>
            <a:ext cx="75596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150" y="1474788"/>
            <a:ext cx="75596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3025" y="6316663"/>
            <a:ext cx="8959850" cy="43656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850" y="6316663"/>
            <a:ext cx="762000" cy="425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cs typeface="Tahoma" charset="0"/>
              </a:defRPr>
            </a:lvl1pPr>
          </a:lstStyle>
          <a:p>
            <a:pPr>
              <a:defRPr/>
            </a:pPr>
            <a:fld id="{D7B1D469-A284-374E-A15F-D76D02025E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57" y="6225906"/>
            <a:ext cx="728663" cy="631826"/>
          </a:xfrm>
          <a:prstGeom prst="triangle">
            <a:avLst/>
          </a:prstGeom>
          <a:solidFill>
            <a:srgbClr val="2382BE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quarter" idx="2"/>
          </p:nvPr>
        </p:nvSpPr>
        <p:spPr>
          <a:xfrm>
            <a:off x="723900" y="6542088"/>
            <a:ext cx="1798638" cy="365125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None/>
              <a:defRPr sz="1000" b="0"/>
            </a:lvl1pPr>
          </a:lstStyle>
          <a:p>
            <a:pPr>
              <a:defRPr/>
            </a:pPr>
            <a:fld id="{C0BA96A4-9C6E-C043-97CB-FD4C1AA8A800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900" y="6176963"/>
            <a:ext cx="6068786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None/>
              <a:defRPr sz="1000"/>
            </a:lvl1pPr>
          </a:lstStyle>
          <a:p>
            <a:pPr>
              <a:defRPr/>
            </a:pPr>
            <a:r>
              <a:rPr lang="de-DE" dirty="0"/>
              <a:t>Initiative Neue Qualität der Arbeit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8" r:id="rId1"/>
    <p:sldLayoutId id="2147487731" r:id="rId2"/>
    <p:sldLayoutId id="2147487732" r:id="rId3"/>
    <p:sldLayoutId id="2147487733" r:id="rId4"/>
    <p:sldLayoutId id="2147487736" r:id="rId5"/>
    <p:sldLayoutId id="2147487799" r:id="rId6"/>
    <p:sldLayoutId id="2147487734" r:id="rId7"/>
    <p:sldLayoutId id="2147487735" r:id="rId8"/>
    <p:sldLayoutId id="2147487800" r:id="rId9"/>
    <p:sldLayoutId id="2147487801" r:id="rId1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  <a:ea typeface="MS PGothic" panose="020B0600070205080204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/>
        </a:buClr>
        <a:buSzPct val="90000"/>
        <a:buFont typeface="Lucida Grande"/>
        <a:buChar char="▶"/>
        <a:defRPr sz="1600" kern="1200">
          <a:solidFill>
            <a:schemeClr val="accent1"/>
          </a:solidFill>
          <a:latin typeface="Tahoma"/>
          <a:ea typeface="MS PGothic" panose="020B0600070205080204" pitchFamily="34" charset="-128"/>
          <a:cs typeface="MS PGothic" charset="0"/>
        </a:defRPr>
      </a:lvl1pPr>
      <a:lvl2pPr marL="627063" indent="-271463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/>
        </a:buClr>
        <a:buSzPct val="90000"/>
        <a:buFont typeface="Lucida Grande"/>
        <a:buChar char="▶"/>
        <a:defRPr sz="1600" kern="1200">
          <a:solidFill>
            <a:schemeClr val="accent1"/>
          </a:solidFill>
          <a:latin typeface="Tahoma"/>
          <a:ea typeface="MS PGothic" panose="020B0600070205080204" pitchFamily="34" charset="-128"/>
          <a:cs typeface="MS PGothic" charset="0"/>
        </a:defRPr>
      </a:lvl2pPr>
      <a:lvl3pPr marL="896938" indent="-269875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/>
        </a:buClr>
        <a:buSzPct val="90000"/>
        <a:buFont typeface="Lucida Grande"/>
        <a:buChar char="▶"/>
        <a:defRPr sz="1600" kern="1200">
          <a:solidFill>
            <a:schemeClr val="accent1"/>
          </a:solidFill>
          <a:latin typeface="Tahoma"/>
          <a:ea typeface="MS PGothic" panose="020B0600070205080204" pitchFamily="34" charset="-128"/>
          <a:cs typeface="MS PGothic" charset="0"/>
        </a:defRPr>
      </a:lvl3pPr>
      <a:lvl4pPr marL="1252538" indent="-355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/>
        </a:buClr>
        <a:buSzPct val="90000"/>
        <a:buFont typeface="Lucida Grande"/>
        <a:buChar char="▶"/>
        <a:defRPr sz="1600" kern="1200">
          <a:solidFill>
            <a:schemeClr val="accent1"/>
          </a:solidFill>
          <a:latin typeface="Tahoma"/>
          <a:ea typeface="MS PGothic" panose="020B0600070205080204" pitchFamily="34" charset="-128"/>
          <a:cs typeface="MS PGothic" charset="0"/>
        </a:defRPr>
      </a:lvl4pPr>
      <a:lvl5pPr marL="1617663" indent="-365125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6"/>
        </a:buClr>
        <a:buSzPct val="90000"/>
        <a:buFont typeface="Lucida Grande"/>
        <a:buChar char="▶"/>
        <a:defRPr sz="1600" kern="1200">
          <a:solidFill>
            <a:schemeClr val="accent1"/>
          </a:solidFill>
          <a:latin typeface="Tahoma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51899"/>
            <a:ext cx="6163733" cy="715962"/>
          </a:xfrm>
        </p:spPr>
        <p:txBody>
          <a:bodyPr/>
          <a:lstStyle/>
          <a:p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233985"/>
            <a:ext cx="7213600" cy="914994"/>
          </a:xfrm>
        </p:spPr>
        <p:txBody>
          <a:bodyPr/>
          <a:lstStyle/>
          <a:p>
            <a:r>
              <a:rPr lang="de-DE" dirty="0"/>
              <a:t>Zur Information über eine </a:t>
            </a:r>
          </a:p>
          <a:p>
            <a:r>
              <a:rPr lang="de-DE" dirty="0">
                <a:solidFill>
                  <a:schemeClr val="accent6"/>
                </a:solidFill>
              </a:rPr>
              <a:t>strategische Personalplanung </a:t>
            </a:r>
            <a:r>
              <a:rPr lang="de-DE" dirty="0"/>
              <a:t>im Betrieb</a:t>
            </a:r>
          </a:p>
        </p:txBody>
      </p:sp>
      <p:sp>
        <p:nvSpPr>
          <p:cNvPr id="12" name="Untertitel 2"/>
          <p:cNvSpPr txBox="1">
            <a:spLocks/>
          </p:cNvSpPr>
          <p:nvPr/>
        </p:nvSpPr>
        <p:spPr bwMode="auto">
          <a:xfrm>
            <a:off x="685800" y="34290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Tahoma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5621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981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endParaRPr lang="de-DE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Gute Gründe für eine strategische Personalplanung</a:t>
            </a:r>
            <a:br>
              <a:rPr lang="de-DE" dirty="0"/>
            </a:br>
            <a:endParaRPr lang="de-DE" dirty="0"/>
          </a:p>
        </p:txBody>
      </p:sp>
      <p:sp>
        <p:nvSpPr>
          <p:cNvPr id="8396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1806E07-2F92-A04C-9B95-960F624A091B}" type="slidenum">
              <a:rPr lang="de-DE" sz="1000" b="0">
                <a:solidFill>
                  <a:schemeClr val="bg1"/>
                </a:solidFill>
                <a:cs typeface="Tahoma" charset="0"/>
              </a:rPr>
              <a:pPr/>
              <a:t>10</a:t>
            </a:fld>
            <a:endParaRPr lang="de-DE" sz="1000" b="0">
              <a:solidFill>
                <a:schemeClr val="bg1"/>
              </a:solidFill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7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einer strategischen Personalplanung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pic>
        <p:nvPicPr>
          <p:cNvPr id="7" name="Picture 2" descr="Hand Halten Puzzle Finger Passen Einfügen">
            <a:extLst>
              <a:ext uri="{FF2B5EF4-FFF2-40B4-BE49-F238E27FC236}">
                <a16:creationId xmlns:a16="http://schemas.microsoft.com/office/drawing/2014/main" id="{0AF4B2B8-8BEE-1046-A845-EDBF3651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 b="8067"/>
          <a:stretch/>
        </p:blipFill>
        <p:spPr bwMode="auto">
          <a:xfrm>
            <a:off x="366796" y="3426347"/>
            <a:ext cx="7650079" cy="2198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0"/>
            <a:ext cx="7545854" cy="140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Was ist eine strategische Personalplanung?</a:t>
            </a:r>
          </a:p>
          <a:p>
            <a:pPr marL="0" indent="0">
              <a:buNone/>
            </a:pPr>
            <a:endParaRPr lang="de-DE" dirty="0"/>
          </a:p>
          <a:p>
            <a:pPr algn="just"/>
            <a:r>
              <a:rPr lang="de-DE" b="0" dirty="0"/>
              <a:t>Die strategische Personalplanung legt die Anzahl der zukünftig benötigten Mitarbeiterinnen und Mitarbeiter fest und beschreibt, über welche Kompetenzen, Erfahrungen und Qualifikationen diese verfügen sollten.</a:t>
            </a:r>
          </a:p>
          <a:p>
            <a:pPr marL="0" indent="0" algn="just">
              <a:buFont typeface="Lucida Grande"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6279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499" y="1484313"/>
            <a:ext cx="7882603" cy="4598987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Vorteile: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Wir erhalten einen besseren Überblick über unsere Belegschaft.</a:t>
            </a:r>
          </a:p>
          <a:p>
            <a:pPr lvl="1"/>
            <a:r>
              <a:rPr lang="de-DE" dirty="0"/>
              <a:t>Wir kennen Stellschrauben, wie sich die Fluktuation unter den Mitarbeiterinnen und Mitarbeitern und die Fehlzeiten verringern lassen.</a:t>
            </a:r>
          </a:p>
          <a:p>
            <a:pPr lvl="1"/>
            <a:r>
              <a:rPr lang="de-DE" dirty="0"/>
              <a:t>Wir wissen frühzeitig, wo welche Nachwuchskräfte benötigt werden.</a:t>
            </a:r>
          </a:p>
          <a:p>
            <a:pPr lvl="1"/>
            <a:r>
              <a:rPr lang="de-DE" dirty="0"/>
              <a:t>Wir erkennen Veränderungen in der Belegschaftsstruktur rechtzeitig und können adäquat darauf reagieren.</a:t>
            </a:r>
          </a:p>
          <a:p>
            <a:pPr lvl="1"/>
            <a:r>
              <a:rPr lang="de-DE" dirty="0"/>
              <a:t>Wir können Mitarbeiterkompetenzen an die neuen Anforderungen anpassen.</a:t>
            </a:r>
          </a:p>
          <a:p>
            <a:pPr lvl="1"/>
            <a:r>
              <a:rPr lang="de-DE" dirty="0"/>
              <a:t>Wir wissen, wo unsere Maßnahmenplanung ansetzen muss.</a:t>
            </a:r>
          </a:p>
          <a:p>
            <a:pPr lvl="1"/>
            <a:r>
              <a:rPr lang="de-DE" dirty="0"/>
              <a:t>Wir sichern die Zukunft unseres Unternehmens.</a:t>
            </a:r>
          </a:p>
        </p:txBody>
      </p:sp>
      <p:sp>
        <p:nvSpPr>
          <p:cNvPr id="829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Mehrwert einer strategischen Personalplanung</a:t>
            </a:r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B4B2DEF-8C32-5C4E-ABCF-8E57A8FCD8B8}" type="slidenum">
              <a:rPr lang="de-DE" sz="1000" b="0" smtClean="0">
                <a:cs typeface="Tahoma" charset="0"/>
              </a:rPr>
              <a:pPr/>
              <a:t>12</a:t>
            </a:fld>
            <a:endParaRPr lang="de-DE" sz="1000" b="0">
              <a:cs typeface="Tahoma" charset="0"/>
            </a:endParaRPr>
          </a:p>
        </p:txBody>
      </p:sp>
      <p:sp>
        <p:nvSpPr>
          <p:cNvPr id="82948" name="Datumsplatzhalt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49C5186-FB89-9049-A758-E289ED68FBF6}" type="datetime1">
              <a:rPr lang="de-DE" sz="1000" b="0" smtClean="0"/>
              <a:pPr/>
              <a:t>17.12.18</a:t>
            </a:fld>
            <a:endParaRPr lang="de-DE" sz="1000" b="0"/>
          </a:p>
        </p:txBody>
      </p:sp>
      <p:sp>
        <p:nvSpPr>
          <p:cNvPr id="82949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1000" dirty="0"/>
              <a:t>Strategische Personalplanung für kleine und mittelgroße Unternehmen 		</a:t>
            </a:r>
          </a:p>
        </p:txBody>
      </p:sp>
    </p:spTree>
    <p:extLst>
      <p:ext uri="{BB962C8B-B14F-4D97-AF65-F5344CB8AC3E}">
        <p14:creationId xmlns:p14="http://schemas.microsoft.com/office/powerpoint/2010/main" val="421677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499" y="1484313"/>
            <a:ext cx="7236119" cy="4598987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Auch die Mitarbeiterinnen und Mitarbeiter profitieren: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Sie werden in die Personalplanung eingebunden.</a:t>
            </a:r>
          </a:p>
          <a:p>
            <a:pPr lvl="1"/>
            <a:r>
              <a:rPr lang="de-DE" dirty="0"/>
              <a:t>Sie fühlen sich wertgeschätzt.</a:t>
            </a:r>
          </a:p>
          <a:p>
            <a:pPr lvl="1"/>
            <a:r>
              <a:rPr lang="de-DE" dirty="0"/>
              <a:t>Sie erhalten eine Zukunftsperspektive im Unternehmen.</a:t>
            </a:r>
          </a:p>
          <a:p>
            <a:pPr lvl="1"/>
            <a:r>
              <a:rPr lang="de-DE" dirty="0"/>
              <a:t>Sie profitieren von individuellen Weiterbildungs- und Entwicklungsmaßnahmen.</a:t>
            </a:r>
          </a:p>
          <a:p>
            <a:pPr lvl="1"/>
            <a:r>
              <a:rPr lang="de-DE" dirty="0"/>
              <a:t>Sie können sich auf überlegte Stellenbesetzungen und Übergaben verlassen.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829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für die Belegschaft</a:t>
            </a:r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B4B2DEF-8C32-5C4E-ABCF-8E57A8FCD8B8}" type="slidenum">
              <a:rPr lang="de-DE" sz="1000" b="0" smtClean="0">
                <a:cs typeface="Tahoma" charset="0"/>
              </a:rPr>
              <a:pPr/>
              <a:t>13</a:t>
            </a:fld>
            <a:endParaRPr lang="de-DE" sz="1000" b="0">
              <a:cs typeface="Tahoma" charset="0"/>
            </a:endParaRPr>
          </a:p>
        </p:txBody>
      </p:sp>
      <p:sp>
        <p:nvSpPr>
          <p:cNvPr id="82948" name="Datumsplatzhalt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49C5186-FB89-9049-A758-E289ED68FBF6}" type="datetime1">
              <a:rPr lang="de-DE" sz="1000" b="0" smtClean="0"/>
              <a:pPr/>
              <a:t>17.12.18</a:t>
            </a:fld>
            <a:endParaRPr lang="de-DE" sz="1000" b="0"/>
          </a:p>
        </p:txBody>
      </p:sp>
      <p:sp>
        <p:nvSpPr>
          <p:cNvPr id="82949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1000" dirty="0"/>
              <a:t>Strategische Personalplanung für kleine und mittelgroße Unternehmen 		</a:t>
            </a:r>
          </a:p>
        </p:txBody>
      </p:sp>
    </p:spTree>
    <p:extLst>
      <p:ext uri="{BB962C8B-B14F-4D97-AF65-F5344CB8AC3E}">
        <p14:creationId xmlns:p14="http://schemas.microsoft.com/office/powerpoint/2010/main" val="277118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 „vor“-denken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6891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b="0" dirty="0"/>
              <a:t>Mögliche </a:t>
            </a:r>
            <a:r>
              <a:rPr lang="de-DE" dirty="0"/>
              <a:t>Auswirkungen der Digitalisierung </a:t>
            </a:r>
            <a:r>
              <a:rPr lang="de-DE" b="0" dirty="0"/>
              <a:t>auf das Unternehmen werden mithilfe einer strategischen Personalplanung bereits (vor-)kalkuliert.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Font typeface="Lucida Grande"/>
              <a:buNone/>
            </a:pPr>
            <a:endParaRPr lang="de-DE" b="0" dirty="0"/>
          </a:p>
        </p:txBody>
      </p:sp>
      <p:grpSp>
        <p:nvGrpSpPr>
          <p:cNvPr id="8" name="Gruppierung 12">
            <a:extLst>
              <a:ext uri="{FF2B5EF4-FFF2-40B4-BE49-F238E27FC236}">
                <a16:creationId xmlns:a16="http://schemas.microsoft.com/office/drawing/2014/main" id="{CBD401EC-FA4F-A240-9707-92C4EBEE7202}"/>
              </a:ext>
            </a:extLst>
          </p:cNvPr>
          <p:cNvGrpSpPr/>
          <p:nvPr/>
        </p:nvGrpSpPr>
        <p:grpSpPr>
          <a:xfrm>
            <a:off x="166344" y="2403375"/>
            <a:ext cx="8879304" cy="3664127"/>
            <a:chOff x="112296" y="1349595"/>
            <a:chExt cx="8879304" cy="3664127"/>
          </a:xfrm>
        </p:grpSpPr>
        <p:pic>
          <p:nvPicPr>
            <p:cNvPr id="9" name="Picture 2" descr="Netzwerk Rechteck Tafel Ringe Vernetzen Ge">
              <a:extLst>
                <a:ext uri="{FF2B5EF4-FFF2-40B4-BE49-F238E27FC236}">
                  <a16:creationId xmlns:a16="http://schemas.microsoft.com/office/drawing/2014/main" id="{3119DF8A-373E-2640-A44C-7E163E2FB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6" y="1349595"/>
              <a:ext cx="8879304" cy="36641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88C8CD8-75CA-3942-8C05-CC67A10BEF97}"/>
                </a:ext>
              </a:extLst>
            </p:cNvPr>
            <p:cNvSpPr txBox="1"/>
            <p:nvPr/>
          </p:nvSpPr>
          <p:spPr>
            <a:xfrm>
              <a:off x="2779211" y="1614942"/>
              <a:ext cx="1287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 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Berufsbilder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A1EFB04-5483-5940-AA81-B5C17257E4EC}"/>
                </a:ext>
              </a:extLst>
            </p:cNvPr>
            <p:cNvSpPr txBox="1"/>
            <p:nvPr/>
          </p:nvSpPr>
          <p:spPr>
            <a:xfrm>
              <a:off x="722805" y="2476575"/>
              <a:ext cx="76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Märkte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C66B53A-FC09-D843-BCA3-6F0B8D75F398}"/>
                </a:ext>
              </a:extLst>
            </p:cNvPr>
            <p:cNvSpPr txBox="1"/>
            <p:nvPr/>
          </p:nvSpPr>
          <p:spPr>
            <a:xfrm>
              <a:off x="2242559" y="4167534"/>
              <a:ext cx="1361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 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Kompetenzen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BCCEA14-3A0A-E74D-A307-E254829988E6}"/>
                </a:ext>
              </a:extLst>
            </p:cNvPr>
            <p:cNvSpPr txBox="1"/>
            <p:nvPr/>
          </p:nvSpPr>
          <p:spPr>
            <a:xfrm>
              <a:off x="5604802" y="1590247"/>
              <a:ext cx="1338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 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Technologien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5B1C703-9862-D74E-AE1E-5F8337AD5C8D}"/>
                </a:ext>
              </a:extLst>
            </p:cNvPr>
            <p:cNvSpPr txBox="1"/>
            <p:nvPr/>
          </p:nvSpPr>
          <p:spPr>
            <a:xfrm>
              <a:off x="7050797" y="2476575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 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Zulieferer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43B8A83-483D-E442-8370-F99E226DEB1E}"/>
                </a:ext>
              </a:extLst>
            </p:cNvPr>
            <p:cNvSpPr txBox="1"/>
            <p:nvPr/>
          </p:nvSpPr>
          <p:spPr>
            <a:xfrm>
              <a:off x="6890140" y="3327985"/>
              <a:ext cx="902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 Kunden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4C01C18-D722-0847-9AB4-C928560851D9}"/>
                </a:ext>
              </a:extLst>
            </p:cNvPr>
            <p:cNvSpPr txBox="1"/>
            <p:nvPr/>
          </p:nvSpPr>
          <p:spPr>
            <a:xfrm>
              <a:off x="837252" y="3240804"/>
              <a:ext cx="979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Prozesse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101A109-56E8-EB49-A349-2F86E4B87A16}"/>
                </a:ext>
              </a:extLst>
            </p:cNvPr>
            <p:cNvSpPr txBox="1"/>
            <p:nvPr/>
          </p:nvSpPr>
          <p:spPr>
            <a:xfrm>
              <a:off x="5326833" y="4150377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Neue</a:t>
              </a:r>
            </a:p>
            <a:p>
              <a:pPr algn="ctr"/>
              <a:r>
                <a:rPr lang="de-DE" sz="1400" dirty="0">
                  <a:solidFill>
                    <a:schemeClr val="bg2"/>
                  </a:solidFill>
                  <a:latin typeface="Informal Roman" panose="030604020304060B0204" pitchFamily="66" charset="0"/>
                </a:rPr>
                <a:t>Produkte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269ECE4-D0B2-3748-896A-48B88C91B71E}"/>
                </a:ext>
              </a:extLst>
            </p:cNvPr>
            <p:cNvSpPr txBox="1"/>
            <p:nvPr/>
          </p:nvSpPr>
          <p:spPr>
            <a:xfrm>
              <a:off x="3404650" y="2890102"/>
              <a:ext cx="1773555" cy="64633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Unser </a:t>
              </a:r>
            </a:p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Unternehmen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33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Vorbereitende Aufgaben</a:t>
            </a:r>
            <a:br>
              <a:rPr lang="de-DE" dirty="0"/>
            </a:br>
            <a:endParaRPr lang="de-DE" dirty="0"/>
          </a:p>
        </p:txBody>
      </p:sp>
      <p:sp>
        <p:nvSpPr>
          <p:cNvPr id="8396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1806E07-2F92-A04C-9B95-960F624A091B}" type="slidenum">
              <a:rPr lang="de-DE" sz="1000" b="0">
                <a:solidFill>
                  <a:schemeClr val="bg1"/>
                </a:solidFill>
                <a:cs typeface="Tahoma" charset="0"/>
              </a:rPr>
              <a:pPr/>
              <a:t>15</a:t>
            </a:fld>
            <a:endParaRPr lang="de-DE" sz="1000" b="0">
              <a:solidFill>
                <a:schemeClr val="bg1"/>
              </a:solidFill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2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Klärung organisatorischer Fragen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197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0" dirty="0"/>
              <a:t>Sobald die Entscheidung gefallen ist, eine strategische Personalplanung durchzuführen, sind zunächst </a:t>
            </a:r>
            <a:r>
              <a:rPr lang="de-DE" dirty="0"/>
              <a:t>organisatorische Vorbereitungen </a:t>
            </a:r>
            <a:r>
              <a:rPr lang="de-DE" b="0" dirty="0"/>
              <a:t>zu treffen:</a:t>
            </a:r>
          </a:p>
          <a:p>
            <a:pPr marL="0" indent="0" algn="just">
              <a:buNone/>
            </a:pPr>
            <a:endParaRPr lang="de-DE" b="0" dirty="0"/>
          </a:p>
          <a:p>
            <a:r>
              <a:rPr lang="de-DE" b="0" dirty="0"/>
              <a:t>Wer kümmert sich, ist beteiligt und gehört zum Planungsteam?</a:t>
            </a:r>
            <a:br>
              <a:rPr lang="de-DE" b="0" dirty="0"/>
            </a:br>
            <a:endParaRPr lang="de-DE" b="0" dirty="0"/>
          </a:p>
          <a:p>
            <a:r>
              <a:rPr lang="de-DE" b="0" dirty="0"/>
              <a:t>Wie hoch ist der Aufwand für die strategische Personalplanung?</a:t>
            </a:r>
          </a:p>
          <a:p>
            <a:pPr marL="0" indent="0">
              <a:buNone/>
            </a:pPr>
            <a:endParaRPr lang="de-DE" b="0" dirty="0"/>
          </a:p>
          <a:p>
            <a:pPr marL="0" indent="0" algn="just">
              <a:buFont typeface="Lucida Grande"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75069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kümmert sich und macht mit?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0"/>
            <a:ext cx="7545854" cy="38067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Wer kümmert sich um die strategische Personalplanung?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b="0" dirty="0"/>
              <a:t>Geschäftsführung</a:t>
            </a:r>
          </a:p>
          <a:p>
            <a:pPr lvl="1"/>
            <a:r>
              <a:rPr lang="de-DE" b="0" dirty="0"/>
              <a:t>Fach- und Führungskräfte</a:t>
            </a:r>
          </a:p>
          <a:p>
            <a:pPr lvl="1"/>
            <a:r>
              <a:rPr lang="de-DE" b="0" dirty="0"/>
              <a:t>Planungsteam</a:t>
            </a:r>
          </a:p>
          <a:p>
            <a:pPr lvl="1"/>
            <a:r>
              <a:rPr lang="de-DE" b="0" dirty="0"/>
              <a:t>... </a:t>
            </a:r>
          </a:p>
          <a:p>
            <a:pPr lvl="1"/>
            <a:endParaRPr lang="de-DE" b="0" dirty="0"/>
          </a:p>
          <a:p>
            <a:pPr marL="0" indent="0">
              <a:buNone/>
            </a:pPr>
            <a:r>
              <a:rPr lang="de-DE" dirty="0"/>
              <a:t>Wer sollte mitmachen?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b="0" dirty="0"/>
              <a:t>Projektbeteiligte sollten mit Zahlen umgehen können und einen guten Blick auf die strategische Entwicklung des Unternehmens besitzen.</a:t>
            </a:r>
          </a:p>
          <a:p>
            <a:pPr marL="355600" lvl="1" indent="0">
              <a:buNone/>
            </a:pPr>
            <a:endParaRPr lang="de-DE" b="0" dirty="0"/>
          </a:p>
          <a:p>
            <a:pPr lvl="1"/>
            <a:endParaRPr lang="de-DE" b="0" dirty="0"/>
          </a:p>
          <a:p>
            <a:pPr marL="0" indent="0" algn="just">
              <a:buFont typeface="Lucida Grande"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1850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53783" y="1627189"/>
            <a:ext cx="5310717" cy="44561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Für die folgenden Prozessschritte sind </a:t>
            </a:r>
            <a:r>
              <a:rPr lang="de-DE" b="1" dirty="0"/>
              <a:t>zeitliche Kapazitäten und Ressourcen </a:t>
            </a:r>
            <a:r>
              <a:rPr lang="de-DE" dirty="0"/>
              <a:t>zu berücksichtigen: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Planungsprozess vorbereiten</a:t>
            </a:r>
          </a:p>
          <a:p>
            <a:r>
              <a:rPr lang="de-DE" dirty="0"/>
              <a:t>Informationen (Unternehmens- und Personalstrategie, Mitarbeiterstammdaten) zusammenstellen</a:t>
            </a:r>
          </a:p>
          <a:p>
            <a:r>
              <a:rPr lang="de-DE" dirty="0"/>
              <a:t>Strategische Personalplanung mittels IT-Tool oder Checklisten durchführen</a:t>
            </a:r>
          </a:p>
          <a:p>
            <a:r>
              <a:rPr lang="de-DE" dirty="0"/>
              <a:t>Folgeplanungen und Maßnahmen ableiten</a:t>
            </a:r>
          </a:p>
          <a:p>
            <a:r>
              <a:rPr lang="de-DE" dirty="0"/>
              <a:t>Umsetzung begleiten, organisieren </a:t>
            </a:r>
            <a:r>
              <a:rPr lang="de-DE"/>
              <a:t>und nachhalten</a:t>
            </a:r>
            <a:br>
              <a:rPr lang="de-DE" dirty="0">
                <a:solidFill>
                  <a:srgbClr val="6E8296"/>
                </a:solidFill>
              </a:rPr>
            </a:br>
            <a:endParaRPr lang="de-DE" dirty="0">
              <a:solidFill>
                <a:srgbClr val="6E829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für die strategische Personalplanung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6A7C772-7299-1F42-B317-76BE8D7C752B}" type="datetime1">
              <a:rPr lang="de-DE" smtClean="0"/>
              <a:pPr>
                <a:defRPr/>
              </a:pPr>
              <a:t>17.12.18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pic>
        <p:nvPicPr>
          <p:cNvPr id="8" name="Bild 9" descr="write-593333_1920.jpg">
            <a:extLst>
              <a:ext uri="{FF2B5EF4-FFF2-40B4-BE49-F238E27FC236}">
                <a16:creationId xmlns:a16="http://schemas.microsoft.com/office/drawing/2014/main" id="{DB9A0826-3B75-4E4A-9A7E-E9D02BBF7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r="31250"/>
          <a:stretch/>
        </p:blipFill>
        <p:spPr>
          <a:xfrm>
            <a:off x="258329" y="1699574"/>
            <a:ext cx="2264209" cy="29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Fakten, Fakten, Fakten ... zur strategischen Personalplanung im Unternehmen</a:t>
            </a:r>
          </a:p>
        </p:txBody>
      </p:sp>
      <p:sp>
        <p:nvSpPr>
          <p:cNvPr id="8396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1806E07-2F92-A04C-9B95-960F624A091B}" type="slidenum">
              <a:rPr lang="de-DE" sz="1000" b="0">
                <a:solidFill>
                  <a:schemeClr val="bg1"/>
                </a:solidFill>
                <a:cs typeface="Tahoma" charset="0"/>
              </a:rPr>
              <a:pPr/>
              <a:t>19</a:t>
            </a:fld>
            <a:endParaRPr lang="de-DE" sz="1000" b="0">
              <a:solidFill>
                <a:schemeClr val="bg1"/>
              </a:solidFill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Was erwartet Sie in dieser Präsentation?</a:t>
            </a:r>
            <a:br>
              <a:rPr lang="de-DE" dirty="0"/>
            </a:br>
            <a:endParaRPr lang="de-DE" dirty="0"/>
          </a:p>
        </p:txBody>
      </p:sp>
      <p:sp>
        <p:nvSpPr>
          <p:cNvPr id="8396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1806E07-2F92-A04C-9B95-960F624A091B}" type="slidenum">
              <a:rPr lang="de-DE" sz="1000" b="0">
                <a:solidFill>
                  <a:schemeClr val="bg1"/>
                </a:solidFill>
                <a:cs typeface="Tahoma" charset="0"/>
              </a:rPr>
              <a:pPr/>
              <a:t>2</a:t>
            </a:fld>
            <a:endParaRPr lang="de-DE" sz="1000" b="0">
              <a:solidFill>
                <a:schemeClr val="bg1"/>
              </a:solidFill>
              <a:cs typeface="Tahom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Ablauf der strategischen Personalplanung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197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Von der Unternehmensstrategie bis zur Maßnahmenumsetzung sind Schritt für Schritt folgende </a:t>
            </a:r>
            <a:r>
              <a:rPr lang="de-DE" dirty="0">
                <a:solidFill>
                  <a:srgbClr val="1081C7"/>
                </a:solidFill>
              </a:rPr>
              <a:t>fünf zentrale Fragen </a:t>
            </a:r>
            <a:r>
              <a:rPr lang="de-DE" b="0" dirty="0"/>
              <a:t>der strategischen Personalplanung zu beantworten: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F6D627E-EEB0-BC4C-9179-3DEC9006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" y="2880000"/>
            <a:ext cx="80543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8976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Wie sieht die langfristige Strategie für mein Unternehmen aus?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Die Basis sämtlicher Überlegungen im Rahmen der strategischen Personal-planung bildet die eigene </a:t>
            </a:r>
            <a:r>
              <a:rPr lang="de-DE" dirty="0">
                <a:solidFill>
                  <a:srgbClr val="1081C7"/>
                </a:solidFill>
              </a:rPr>
              <a:t>Unternehmensstrategie</a:t>
            </a:r>
            <a:r>
              <a:rPr lang="de-DE" b="0" dirty="0"/>
              <a:t>. Diese gilt es daher strukturiert zu reflektieren und im Zuge der gesamten Planung im Blick zu behalten.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2DA1B0-7FE1-A141-9551-94D07011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60000"/>
            <a:ext cx="575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„magische Viereck“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197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Die Bestimmung der Unternehmensstrategie ist der Ausgangspunkt der Planung. Die Antworten des </a:t>
            </a:r>
            <a:r>
              <a:rPr lang="de-DE" dirty="0">
                <a:solidFill>
                  <a:srgbClr val="1081C7"/>
                </a:solidFill>
              </a:rPr>
              <a:t>„magischen Vierecks“ </a:t>
            </a:r>
            <a:r>
              <a:rPr lang="de-DE" b="0" dirty="0"/>
              <a:t>geben die Richtung vor.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4C1AAF-DE97-8942-932D-0C4D4744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15" y="2278063"/>
            <a:ext cx="4787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4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197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Wie setzt sich meine Belegschaft heute zusammen?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Um herauszufinden, wie die derzeitige Belegschaft aufgebaut ist, werden die </a:t>
            </a:r>
            <a:r>
              <a:rPr lang="de-DE" dirty="0">
                <a:solidFill>
                  <a:srgbClr val="1081C7"/>
                </a:solidFill>
              </a:rPr>
              <a:t>Mitarbeiterstammdaten</a:t>
            </a:r>
            <a:r>
              <a:rPr lang="de-DE" b="0" dirty="0"/>
              <a:t> herangezogen.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D304860-EB2B-9640-8247-AE6AD0E77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60000"/>
            <a:ext cx="575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0"/>
            <a:ext cx="7545854" cy="388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Welche Belegschaft wird in Zukunft gebraucht?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Im Kern der strategischen Personalplanung steht der </a:t>
            </a:r>
            <a:r>
              <a:rPr lang="de-DE" dirty="0" err="1">
                <a:solidFill>
                  <a:srgbClr val="1081C7"/>
                </a:solidFill>
              </a:rPr>
              <a:t>SOLL-IST-Vergleich</a:t>
            </a:r>
            <a:r>
              <a:rPr lang="de-DE" b="0" dirty="0"/>
              <a:t>. Hierbei wird die aktuelle Belegschaft mit der zukünftig notwendigen Belegschaft – sowohl in quantitativer als auch qualitativer Hinsicht – verglichen.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E19D45-8395-1246-8C3B-02F25B8A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60000"/>
            <a:ext cx="575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6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197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Wo setzt meine Personalarbeit an?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Auf Basis des </a:t>
            </a:r>
            <a:r>
              <a:rPr lang="de-DE" b="0" dirty="0" err="1"/>
              <a:t>SOLL-IST-Vergleichs</a:t>
            </a:r>
            <a:r>
              <a:rPr lang="de-DE" b="0" dirty="0"/>
              <a:t> wird deutlich, </a:t>
            </a:r>
            <a:r>
              <a:rPr lang="de-DE" dirty="0">
                <a:solidFill>
                  <a:srgbClr val="1081C7"/>
                </a:solidFill>
              </a:rPr>
              <a:t>in welche Richtung sich die Personalarbeit bewegen sollte.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3A4D83-3265-7244-8A21-7AEE9B0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60000"/>
            <a:ext cx="575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3197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Welche Maßnahmen setze ich um?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Erst die angestoßenen </a:t>
            </a:r>
            <a:r>
              <a:rPr lang="de-DE" dirty="0">
                <a:solidFill>
                  <a:srgbClr val="1081C7"/>
                </a:solidFill>
              </a:rPr>
              <a:t>Maßnahmen</a:t>
            </a:r>
            <a:r>
              <a:rPr lang="de-DE" b="0" dirty="0"/>
              <a:t> bewirken eine Veränderung. Diese gilt es auszuwählen, umzusetzen und ihre Wirkung zu kontrollieren. </a:t>
            </a:r>
          </a:p>
          <a:p>
            <a:pPr marL="0" indent="0">
              <a:buNone/>
            </a:pP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AB988B-774E-FE49-B295-833124217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160000"/>
            <a:ext cx="575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Bearbeitungsschritte der strategischen Personalplanung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0"/>
            <a:ext cx="7545854" cy="38067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0" dirty="0"/>
          </a:p>
          <a:p>
            <a:r>
              <a:rPr lang="de-DE" b="0" dirty="0"/>
              <a:t>Unternehmensstrategie beschreiben</a:t>
            </a:r>
          </a:p>
          <a:p>
            <a:r>
              <a:rPr lang="de-DE" b="0" dirty="0"/>
              <a:t>Jobgruppen im Unternehmen bestimmen</a:t>
            </a:r>
          </a:p>
          <a:p>
            <a:r>
              <a:rPr lang="de-DE" b="0" dirty="0"/>
              <a:t>Anzahl sowie Kompetenzen der heutigen und zukünftigen Mitarbeiterinnen und Mitarbeiter bestimmen</a:t>
            </a:r>
          </a:p>
          <a:p>
            <a:r>
              <a:rPr lang="de-DE" b="0" dirty="0"/>
              <a:t>Geeignete Maßnahmen zur Zukunftssicherung ableiten</a:t>
            </a:r>
          </a:p>
          <a:p>
            <a:r>
              <a:rPr lang="de-DE" b="0" dirty="0"/>
              <a:t>Maßnahmen umsetzen</a:t>
            </a:r>
          </a:p>
          <a:p>
            <a:pPr marL="0" indent="0" algn="just">
              <a:buFont typeface="Lucida Grande"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0213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53783" y="1627189"/>
            <a:ext cx="5310717" cy="44561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Das IT-Tool PYTHIA für die strategische Personalplanung nutzen: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PYTHIA leitet durch den Ablauf der strategischen Personalplanung.</a:t>
            </a:r>
          </a:p>
          <a:p>
            <a:r>
              <a:rPr lang="de-DE" dirty="0"/>
              <a:t>PYTHIA visualisiert die Eingaben anschaulich.</a:t>
            </a:r>
          </a:p>
          <a:p>
            <a:r>
              <a:rPr lang="de-DE" dirty="0"/>
              <a:t>PYTHIA erstellt automatisch einen Ergebnisbericht, der Informationen enthält wie ...  </a:t>
            </a:r>
            <a:endParaRPr lang="de-DE" dirty="0">
              <a:solidFill>
                <a:srgbClr val="6E8296"/>
              </a:solidFill>
            </a:endParaRPr>
          </a:p>
          <a:p>
            <a:pPr lvl="1"/>
            <a:r>
              <a:rPr lang="de-DE" dirty="0"/>
              <a:t>Unternehmensstrategie.</a:t>
            </a:r>
          </a:p>
          <a:p>
            <a:pPr lvl="1"/>
            <a:r>
              <a:rPr lang="de-DE" dirty="0"/>
              <a:t>Belegschaftsstruktur.</a:t>
            </a:r>
          </a:p>
          <a:p>
            <a:pPr lvl="1"/>
            <a:r>
              <a:rPr lang="de-DE" dirty="0"/>
              <a:t>Jobgruppen.</a:t>
            </a:r>
          </a:p>
          <a:p>
            <a:pPr lvl="1"/>
            <a:r>
              <a:rPr lang="de-DE" dirty="0"/>
              <a:t>Szenarien zur Entwicklung der Belegschaft.</a:t>
            </a:r>
          </a:p>
          <a:p>
            <a:pPr lvl="1"/>
            <a:r>
              <a:rPr lang="de-DE" dirty="0"/>
              <a:t>Handlungsbedarf.</a:t>
            </a:r>
          </a:p>
          <a:p>
            <a:pPr lvl="1"/>
            <a:r>
              <a:rPr lang="de-DE" dirty="0"/>
              <a:t>Maßnahmen zur Zukunftssicherung.</a:t>
            </a:r>
          </a:p>
          <a:p>
            <a:endParaRPr lang="de-DE" dirty="0">
              <a:solidFill>
                <a:srgbClr val="6E829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IT-Tool zur strategischen Personalplanung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6A7C772-7299-1F42-B317-76BE8D7C752B}" type="datetime1">
              <a:rPr lang="de-DE" smtClean="0"/>
              <a:pPr>
                <a:defRPr/>
              </a:pPr>
              <a:t>17.12.18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2EE852-4B5B-414B-8B7D-6B6D16D9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9" y="1699574"/>
            <a:ext cx="2264209" cy="24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0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Checklisten zur strategischen Personalplanung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40F5189-D021-FA44-B5D9-8D110C82F6AD}" type="datetime1">
              <a:rPr lang="de-DE" smtClean="0"/>
              <a:pPr>
                <a:defRPr/>
              </a:pPr>
              <a:t>17.12.18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1DD4D55-1E93-1145-9617-98520524C5AB}"/>
              </a:ext>
            </a:extLst>
          </p:cNvPr>
          <p:cNvSpPr txBox="1">
            <a:spLocks/>
          </p:cNvSpPr>
          <p:nvPr/>
        </p:nvSpPr>
        <p:spPr>
          <a:xfrm>
            <a:off x="325438" y="1473200"/>
            <a:ext cx="7545854" cy="38067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Checklisten für die strategische Personalplanung nutzen:</a:t>
            </a:r>
          </a:p>
          <a:p>
            <a:pPr marL="0" indent="0">
              <a:buNone/>
            </a:pPr>
            <a:endParaRPr lang="de-DE" b="0" dirty="0"/>
          </a:p>
          <a:p>
            <a:r>
              <a:rPr lang="de-DE" b="0" dirty="0"/>
              <a:t>Mit den Checklisten werden größere Aufgaben in kleinere „Portionen“ unterteilt.</a:t>
            </a:r>
          </a:p>
          <a:p>
            <a:r>
              <a:rPr lang="de-DE" b="0" dirty="0"/>
              <a:t>Mit den Checklisten lässt sich strukturiert vorgehen.</a:t>
            </a:r>
          </a:p>
          <a:p>
            <a:r>
              <a:rPr lang="de-DE" b="0" dirty="0"/>
              <a:t>Mit den Checklisten wird vermieden, nichts zu vergessen.</a:t>
            </a:r>
          </a:p>
          <a:p>
            <a:r>
              <a:rPr lang="de-DE" b="0" dirty="0"/>
              <a:t>Mit den Checklisten kann Zeit gespart werden.</a:t>
            </a:r>
          </a:p>
          <a:p>
            <a:r>
              <a:rPr lang="de-DE" b="0" dirty="0"/>
              <a:t>Mit den Checklisten wird gleichzeitig der Arbeitsprozess dokumentiert. </a:t>
            </a:r>
          </a:p>
          <a:p>
            <a:r>
              <a:rPr lang="de-DE" b="0" dirty="0"/>
              <a:t>Mit den Checklisten lässt sich effizient arbeiten.</a:t>
            </a:r>
          </a:p>
        </p:txBody>
      </p:sp>
    </p:spTree>
    <p:extLst>
      <p:ext uri="{BB962C8B-B14F-4D97-AF65-F5344CB8AC3E}">
        <p14:creationId xmlns:p14="http://schemas.microsoft.com/office/powerpoint/2010/main" val="221995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17500" y="1484313"/>
            <a:ext cx="7336387" cy="4598987"/>
          </a:xfrm>
        </p:spPr>
        <p:txBody>
          <a:bodyPr/>
          <a:lstStyle/>
          <a:p>
            <a:endParaRPr lang="de-DE" dirty="0">
              <a:solidFill>
                <a:srgbClr val="6E8296"/>
              </a:solidFill>
              <a:ea typeface="Times New Roman" charset="0"/>
              <a:cs typeface="Times New Roman" charset="0"/>
            </a:endParaRPr>
          </a:p>
          <a:p>
            <a:r>
              <a:rPr lang="de-DE" dirty="0">
                <a:solidFill>
                  <a:srgbClr val="6E8296"/>
                </a:solidFill>
                <a:ea typeface="Times New Roman" charset="0"/>
                <a:cs typeface="Times New Roman" charset="0"/>
              </a:rPr>
              <a:t>Die </a:t>
            </a:r>
            <a:r>
              <a:rPr lang="de-DE" dirty="0">
                <a:solidFill>
                  <a:srgbClr val="6E8296"/>
                </a:solidFill>
                <a:cs typeface="Times New Roman" charset="0"/>
              </a:rPr>
              <a:t>vorliegende Präsentation entstand im Rahmen des INQA-Projekts „Strategische Personalplanung für kleine und mittelgroße Unternehmen“. Sie ist ein Baustein im Starter-Set Strategische Personalplanung, das ähnlich eines Werkzeugkastens verschiedene Tools für Sie bereithält.</a:t>
            </a:r>
          </a:p>
          <a:p>
            <a:pPr marL="0" indent="0">
              <a:buNone/>
            </a:pPr>
            <a:endParaRPr lang="de-DE" dirty="0">
              <a:solidFill>
                <a:srgbClr val="6E8296"/>
              </a:solidFill>
              <a:cs typeface="Times New Roman" charset="0"/>
            </a:endParaRPr>
          </a:p>
          <a:p>
            <a:r>
              <a:rPr lang="de-DE" dirty="0"/>
              <a:t>Kontakt und kostenlose Bestellung über </a:t>
            </a:r>
            <a:r>
              <a:rPr lang="de-DE" b="1" dirty="0" err="1">
                <a:solidFill>
                  <a:schemeClr val="accent6"/>
                </a:solidFill>
                <a:ea typeface="Times New Roman" charset="0"/>
                <a:cs typeface="Times New Roman" charset="0"/>
              </a:rPr>
              <a:t>www.personal-pythia.de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Strategische Personalplanung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B38F0-61E1-BA4E-ADF6-BE1B8698093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723900" y="6542088"/>
            <a:ext cx="1798638" cy="365125"/>
          </a:xfrm>
        </p:spPr>
        <p:txBody>
          <a:bodyPr/>
          <a:lstStyle/>
          <a:p>
            <a:pPr>
              <a:defRPr/>
            </a:pPr>
            <a:fld id="{C6A7C772-7299-1F42-B317-76BE8D7C752B}" type="datetime1">
              <a:rPr lang="de-DE" smtClean="0"/>
              <a:pPr>
                <a:defRPr/>
              </a:pPr>
              <a:t>17.12.18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23900" y="6176963"/>
            <a:ext cx="6068786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		</a:t>
            </a:r>
          </a:p>
        </p:txBody>
      </p:sp>
    </p:spTree>
    <p:extLst>
      <p:ext uri="{BB962C8B-B14F-4D97-AF65-F5344CB8AC3E}">
        <p14:creationId xmlns:p14="http://schemas.microsoft.com/office/powerpoint/2010/main" val="3911165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Ansätze zur Folgeplanung</a:t>
            </a:r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B4B2DEF-8C32-5C4E-ABCF-8E57A8FCD8B8}" type="slidenum">
              <a:rPr lang="de-DE" sz="1000" b="0" smtClean="0">
                <a:cs typeface="Tahoma" charset="0"/>
              </a:rPr>
              <a:pPr/>
              <a:t>30</a:t>
            </a:fld>
            <a:endParaRPr lang="de-DE" sz="1000" b="0">
              <a:cs typeface="Tahoma" charset="0"/>
            </a:endParaRPr>
          </a:p>
        </p:txBody>
      </p:sp>
      <p:sp>
        <p:nvSpPr>
          <p:cNvPr id="82948" name="Datumsplatzhalt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49C5186-FB89-9049-A758-E289ED68FBF6}" type="datetime1">
              <a:rPr lang="de-DE" sz="1000" b="0" smtClean="0"/>
              <a:pPr/>
              <a:t>17.12.18</a:t>
            </a:fld>
            <a:endParaRPr lang="de-DE" sz="1000" b="0"/>
          </a:p>
        </p:txBody>
      </p:sp>
      <p:sp>
        <p:nvSpPr>
          <p:cNvPr id="82949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1000" dirty="0"/>
              <a:t>Strategische Personalplanung für kleine und mittelgroße Unternehmen 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2C1BC4-6D47-D949-B1D1-B14358580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83" y="1761164"/>
            <a:ext cx="7668254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 und Umsetzung von Maßnahmen</a:t>
            </a:r>
            <a:endParaRPr lang="de-DE" dirty="0">
              <a:latin typeface="Tahoma" charset="0"/>
              <a:ea typeface="MS PGothic" charset="0"/>
            </a:endParaRPr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B4B2DEF-8C32-5C4E-ABCF-8E57A8FCD8B8}" type="slidenum">
              <a:rPr lang="de-DE" sz="1000" b="0" smtClean="0">
                <a:cs typeface="Tahoma" charset="0"/>
              </a:rPr>
              <a:pPr/>
              <a:t>31</a:t>
            </a:fld>
            <a:endParaRPr lang="de-DE" sz="1000" b="0">
              <a:cs typeface="Tahoma" charset="0"/>
            </a:endParaRPr>
          </a:p>
        </p:txBody>
      </p:sp>
      <p:sp>
        <p:nvSpPr>
          <p:cNvPr id="82948" name="Datumsplatzhalt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49C5186-FB89-9049-A758-E289ED68FBF6}" type="datetime1">
              <a:rPr lang="de-DE" sz="1000" b="0" smtClean="0"/>
              <a:pPr/>
              <a:t>17.12.18</a:t>
            </a:fld>
            <a:endParaRPr lang="de-DE" sz="1000" b="0"/>
          </a:p>
        </p:txBody>
      </p:sp>
      <p:sp>
        <p:nvSpPr>
          <p:cNvPr id="82949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1000" dirty="0"/>
              <a:t>Strategische Personalplanung für kleine und mittelgroße Unternehmen 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1E02A5-543E-D340-B570-20435A5D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" y="1485096"/>
            <a:ext cx="6148939" cy="46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 Erfolg und Spaß bei der Umsetzung</a:t>
            </a:r>
            <a:br>
              <a:rPr lang="de-DE" dirty="0"/>
            </a:br>
            <a:r>
              <a:rPr lang="de-DE" dirty="0"/>
              <a:t>Ihrer strategischen Personalplanung!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7873B-2701-6C46-AF62-9F9FDA6EA5F1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814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ahoma" charset="0"/>
                <a:ea typeface="MS PGothic" charset="0"/>
              </a:rPr>
              <a:t>Impressum</a:t>
            </a:r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B4B2DEF-8C32-5C4E-ABCF-8E57A8FCD8B8}" type="slidenum">
              <a:rPr lang="de-DE" sz="1000" b="0" smtClean="0">
                <a:cs typeface="Tahoma" charset="0"/>
              </a:rPr>
              <a:pPr/>
              <a:t>33</a:t>
            </a:fld>
            <a:endParaRPr lang="de-DE" sz="1000" b="0">
              <a:cs typeface="Tahoma" charset="0"/>
            </a:endParaRPr>
          </a:p>
        </p:txBody>
      </p:sp>
      <p:sp>
        <p:nvSpPr>
          <p:cNvPr id="82948" name="Datumsplatzhalt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49C5186-FB89-9049-A758-E289ED68FBF6}" type="datetime1">
              <a:rPr lang="de-DE" sz="1000" b="0" smtClean="0"/>
              <a:pPr/>
              <a:t>17.12.18</a:t>
            </a:fld>
            <a:endParaRPr lang="de-DE" sz="1000" b="0"/>
          </a:p>
        </p:txBody>
      </p:sp>
      <p:sp>
        <p:nvSpPr>
          <p:cNvPr id="82949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1000" dirty="0"/>
              <a:t>Strategische Personalplanung für kleine und mittelgroße Unternehmen 		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14EC4D16-39D3-3E46-9DB0-E6B41B005847}"/>
              </a:ext>
            </a:extLst>
          </p:cNvPr>
          <p:cNvSpPr txBox="1">
            <a:spLocks/>
          </p:cNvSpPr>
          <p:nvPr/>
        </p:nvSpPr>
        <p:spPr>
          <a:xfrm>
            <a:off x="325438" y="1473201"/>
            <a:ext cx="7545854" cy="5673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0" dirty="0"/>
              <a:t>Projektleitung, Text und Gestaltung: Gaby Wilms, David Zapp</a:t>
            </a:r>
            <a:endParaRPr lang="de-DE" dirty="0">
              <a:solidFill>
                <a:srgbClr val="1081C7"/>
              </a:solidFill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B21E3E9E-31A9-3C44-90F1-CA6C3B73F415}"/>
              </a:ext>
            </a:extLst>
          </p:cNvPr>
          <p:cNvSpPr txBox="1">
            <a:spLocks/>
          </p:cNvSpPr>
          <p:nvPr/>
        </p:nvSpPr>
        <p:spPr>
          <a:xfrm>
            <a:off x="311337" y="3001046"/>
            <a:ext cx="7545854" cy="5673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1pPr>
            <a:lvl2pPr marL="627063" indent="-271463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2pPr>
            <a:lvl3pPr marL="896938" indent="-26987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3pPr>
            <a:lvl4pPr marL="1252538" indent="-355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4pPr>
            <a:lvl5pPr marL="1617663" indent="-365125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90000"/>
              <a:buFont typeface="Lucida Grande"/>
              <a:buChar char="▶"/>
              <a:defRPr sz="1600" kern="1200">
                <a:solidFill>
                  <a:schemeClr val="accent1"/>
                </a:solidFill>
                <a:latin typeface="Tahoma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0" dirty="0"/>
              <a:t>Projektpartner:</a:t>
            </a:r>
            <a:endParaRPr lang="de-DE" dirty="0">
              <a:solidFill>
                <a:srgbClr val="1081C7"/>
              </a:solidFill>
            </a:endParaRPr>
          </a:p>
        </p:txBody>
      </p:sp>
      <p:pic>
        <p:nvPicPr>
          <p:cNvPr id="8" name="Grafik 10" descr="ibe logo">
            <a:extLst>
              <a:ext uri="{FF2B5EF4-FFF2-40B4-BE49-F238E27FC236}">
                <a16:creationId xmlns:a16="http://schemas.microsoft.com/office/drawing/2014/main" id="{74BE396D-51B0-AB47-A914-58CDA5F88C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 bwMode="auto">
          <a:xfrm>
            <a:off x="394053" y="2049047"/>
            <a:ext cx="659693" cy="597473"/>
          </a:xfrm>
          <a:prstGeom prst="rect">
            <a:avLst/>
          </a:prstGeom>
          <a:noFill/>
        </p:spPr>
      </p:pic>
      <p:pic>
        <p:nvPicPr>
          <p:cNvPr id="9" name="Grafik 11">
            <a:extLst>
              <a:ext uri="{FF2B5EF4-FFF2-40B4-BE49-F238E27FC236}">
                <a16:creationId xmlns:a16="http://schemas.microsoft.com/office/drawing/2014/main" id="{3C50B72C-93A9-D240-8C30-3E4C812D3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4" y="3475684"/>
            <a:ext cx="999461" cy="59198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15B9563-4A09-0F43-9931-1C7F0E46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0" y="3475684"/>
            <a:ext cx="886935" cy="63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4" descr="BMAS_Inqa_Foerderleiste_2013_CMYK.eps">
            <a:extLst>
              <a:ext uri="{FF2B5EF4-FFF2-40B4-BE49-F238E27FC236}">
                <a16:creationId xmlns:a16="http://schemas.microsoft.com/office/drawing/2014/main" id="{8E829F4B-AC58-A54F-A242-0D991A232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" y="4629257"/>
            <a:ext cx="3588415" cy="13846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FFABDF4-49E9-5041-9D2E-C09E1F184E1C}"/>
              </a:ext>
            </a:extLst>
          </p:cNvPr>
          <p:cNvSpPr txBox="1"/>
          <p:nvPr/>
        </p:nvSpPr>
        <p:spPr>
          <a:xfrm>
            <a:off x="4644308" y="5876049"/>
            <a:ext cx="3986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0" i="1" dirty="0">
                <a:solidFill>
                  <a:srgbClr val="6E8296"/>
                </a:solidFill>
              </a:rPr>
              <a:t>Bildquelle: https://pixabay.com/de/</a:t>
            </a:r>
            <a:endParaRPr lang="de-DE" sz="1100" i="1" dirty="0"/>
          </a:p>
        </p:txBody>
      </p:sp>
    </p:spTree>
    <p:extLst>
      <p:ext uri="{BB962C8B-B14F-4D97-AF65-F5344CB8AC3E}">
        <p14:creationId xmlns:p14="http://schemas.microsoft.com/office/powerpoint/2010/main" val="173057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Weil ein hektischer Betriebsalltag manchmal kaum Zeit und Raum für vorausschauendes Denken und Handeln lässt, möchten wir Sie mit dem Starter-Set Strategische Personalplanung und weiteren Unterstützungs-angeboten für eine einfache Umsetzung begeistern.</a:t>
            </a:r>
          </a:p>
          <a:p>
            <a:endParaRPr lang="de-DE" dirty="0">
              <a:solidFill>
                <a:srgbClr val="6E8296"/>
              </a:solidFill>
              <a:cs typeface="Times New Roman" charset="0"/>
            </a:endParaRPr>
          </a:p>
          <a:p>
            <a:r>
              <a:rPr lang="de-DE" dirty="0"/>
              <a:t>Nutzen Sie diesen Werkzeugkasten, der Ihnen einen Blick in die Zukunft ermöglicht und Sie schon heute Maßnahmen ergreifen lässt, die Ihre Wettbewerbsfähigkeit stärken.</a:t>
            </a:r>
            <a:br>
              <a:rPr lang="de-DE" dirty="0">
                <a:solidFill>
                  <a:srgbClr val="6E8296"/>
                </a:solidFill>
                <a:cs typeface="Times New Roman" charset="0"/>
              </a:rPr>
            </a:br>
            <a:br>
              <a:rPr lang="de-DE" dirty="0">
                <a:solidFill>
                  <a:srgbClr val="6E8296"/>
                </a:solidFill>
                <a:cs typeface="Times New Roman" charset="0"/>
              </a:rPr>
            </a:b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Strategische Personalplanung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B38F0-61E1-BA4E-ADF6-BE1B8698093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723900" y="6542088"/>
            <a:ext cx="1798638" cy="365125"/>
          </a:xfrm>
        </p:spPr>
        <p:txBody>
          <a:bodyPr/>
          <a:lstStyle/>
          <a:p>
            <a:pPr>
              <a:defRPr/>
            </a:pPr>
            <a:fld id="{C6A7C772-7299-1F42-B317-76BE8D7C752B}" type="datetime1">
              <a:rPr lang="de-DE" smtClean="0"/>
              <a:pPr>
                <a:defRPr/>
              </a:pPr>
              <a:t>17.12.18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23900" y="6176963"/>
            <a:ext cx="6068786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</p:spTree>
    <p:extLst>
      <p:ext uri="{BB962C8B-B14F-4D97-AF65-F5344CB8AC3E}">
        <p14:creationId xmlns:p14="http://schemas.microsoft.com/office/powerpoint/2010/main" val="407733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Werkzeugkasten im Überblick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B38F0-61E1-BA4E-ADF6-BE1B8698093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723900" y="6351588"/>
            <a:ext cx="1798638" cy="365125"/>
          </a:xfrm>
        </p:spPr>
        <p:txBody>
          <a:bodyPr/>
          <a:lstStyle/>
          <a:p>
            <a:pPr>
              <a:defRPr/>
            </a:pPr>
            <a:fld id="{C6A7C772-7299-1F42-B317-76BE8D7C752B}" type="datetime1">
              <a:rPr lang="de-DE" b="0" smtClean="0"/>
              <a:pPr>
                <a:defRPr/>
              </a:pPr>
              <a:t>17.12.18</a:t>
            </a:fld>
            <a:endParaRPr lang="de-DE" b="0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723900" y="6291263"/>
            <a:ext cx="606878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F7878"/>
                </a:solidFill>
                <a:latin typeface="Tahoma" charset="0"/>
                <a:ea typeface="MS PGothic" charset="0"/>
                <a:cs typeface="Tahoma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>
              <a:defRPr/>
            </a:pPr>
            <a:r>
              <a:rPr lang="de-DE" b="1" dirty="0"/>
              <a:t>Strategische Personalplanung für kleine und mittelgroße Unternehmen 	</a:t>
            </a:r>
            <a:r>
              <a:rPr lang="de-DE" dirty="0"/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7B17A6-098C-F346-BFBE-172ED633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33" y="1614413"/>
            <a:ext cx="6400800" cy="42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53783" y="1627189"/>
            <a:ext cx="5310717" cy="4456112"/>
          </a:xfrm>
        </p:spPr>
        <p:txBody>
          <a:bodyPr/>
          <a:lstStyle/>
          <a:p>
            <a:r>
              <a:rPr lang="de-DE" dirty="0"/>
              <a:t>Die Präsentation zur strategischen Personalplanung unterstützt Sie dabei, intern über das Vorhaben einer strategischen Personalplanung zu informieren.</a:t>
            </a:r>
            <a:br>
              <a:rPr lang="de-DE" dirty="0"/>
            </a:br>
            <a:endParaRPr lang="de-DE" dirty="0"/>
          </a:p>
          <a:p>
            <a:r>
              <a:rPr lang="de-DE" dirty="0">
                <a:solidFill>
                  <a:srgbClr val="6E8296"/>
                </a:solidFill>
              </a:rPr>
              <a:t>Sie bietet einen einfachen und schnellen Einstieg in das Thema und stellt Ihnen den Prozess, die guten Gründe für die langfristige Planung sowie den Mehrwert vor.</a:t>
            </a:r>
            <a:br>
              <a:rPr lang="de-DE" dirty="0">
                <a:solidFill>
                  <a:srgbClr val="6E8296"/>
                </a:solidFill>
              </a:rPr>
            </a:br>
            <a:endParaRPr lang="de-DE" dirty="0">
              <a:solidFill>
                <a:srgbClr val="6E8296"/>
              </a:solidFill>
            </a:endParaRPr>
          </a:p>
          <a:p>
            <a:r>
              <a:rPr lang="de-DE" dirty="0"/>
              <a:t>Die Möglichkeit, neue Folien einzufügen, gibt Ihnen die Freiheit, diese Vorlage auf Ihr Unternehmen anzupassen. </a:t>
            </a:r>
          </a:p>
          <a:p>
            <a:pPr marL="0" indent="0">
              <a:buNone/>
            </a:pPr>
            <a:br>
              <a:rPr lang="de-DE" dirty="0">
                <a:solidFill>
                  <a:srgbClr val="6E8296"/>
                </a:solidFill>
              </a:rPr>
            </a:br>
            <a:br>
              <a:rPr lang="de-DE" dirty="0">
                <a:solidFill>
                  <a:srgbClr val="6E8296"/>
                </a:solidFill>
              </a:rPr>
            </a:br>
            <a:endParaRPr lang="de-DE" dirty="0">
              <a:solidFill>
                <a:srgbClr val="6E829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unterstützt Sie diese Präsentation?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1D469-A284-374E-A15F-D76D02025EB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6A7C772-7299-1F42-B317-76BE8D7C752B}" type="datetime1">
              <a:rPr lang="de-DE" smtClean="0"/>
              <a:pPr>
                <a:defRPr/>
              </a:pPr>
              <a:t>17.12.18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Strategische Personalplanung für kleine und mittelgroße Unternehmen 		</a:t>
            </a:r>
          </a:p>
        </p:txBody>
      </p:sp>
      <p:pic>
        <p:nvPicPr>
          <p:cNvPr id="9" name="Bild 8" descr="BMAS_INQA_Strateg_Personalplanung_S.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1"/>
          <a:stretch/>
        </p:blipFill>
        <p:spPr>
          <a:xfrm>
            <a:off x="-213139" y="2513319"/>
            <a:ext cx="2803410" cy="20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755058"/>
          </a:xfrm>
        </p:spPr>
        <p:txBody>
          <a:bodyPr/>
          <a:lstStyle/>
          <a:p>
            <a:r>
              <a:rPr lang="de-DE" dirty="0"/>
              <a:t>Nun wünschen wir Ihnen viel Spaß und Erfolg bei der Information und Kommunikation zu Ihrer strategischen Personalplanung!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B38F0-61E1-BA4E-ADF6-BE1B8698093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49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Strategische Personalplanung – </a:t>
            </a:r>
            <a:br>
              <a:rPr lang="de-DE" dirty="0"/>
            </a:br>
            <a:r>
              <a:rPr lang="de-DE" dirty="0"/>
              <a:t>Ein Blick in die Zukunft des Unternehmens</a:t>
            </a:r>
            <a:br>
              <a:rPr lang="de-DE" dirty="0"/>
            </a:br>
            <a:endParaRPr lang="de-DE" dirty="0"/>
          </a:p>
        </p:txBody>
      </p:sp>
      <p:sp>
        <p:nvSpPr>
          <p:cNvPr id="8396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1806E07-2F92-A04C-9B95-960F624A091B}" type="slidenum">
              <a:rPr lang="de-DE" sz="1000" b="0">
                <a:solidFill>
                  <a:schemeClr val="bg1"/>
                </a:solidFill>
                <a:cs typeface="Tahoma" charset="0"/>
              </a:rPr>
              <a:pPr/>
              <a:t>8</a:t>
            </a:fld>
            <a:endParaRPr lang="de-DE" sz="1000" b="0">
              <a:solidFill>
                <a:schemeClr val="bg1"/>
              </a:solidFill>
              <a:cs typeface="Tahoma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762567-3790-E045-8034-817CDF8C4629}"/>
              </a:ext>
            </a:extLst>
          </p:cNvPr>
          <p:cNvSpPr txBox="1">
            <a:spLocks/>
          </p:cNvSpPr>
          <p:nvPr/>
        </p:nvSpPr>
        <p:spPr bwMode="auto">
          <a:xfrm>
            <a:off x="0" y="1649387"/>
            <a:ext cx="9144000" cy="4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0000" tIns="45720" rIns="54000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Tahoma" charset="0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Tahoma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Tahoma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Tahoma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Tahoma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b="0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Ihre Präsentationscharts 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4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de-DE" dirty="0"/>
          </a:p>
          <a:p>
            <a:pPr>
              <a:buFont typeface="+mj-lt"/>
              <a:buAutoNum type="arabicPeriod"/>
            </a:pPr>
            <a:r>
              <a:rPr lang="de-DE" b="1" dirty="0"/>
              <a:t>Gute Gründe für eine strategische Personalplanung</a:t>
            </a:r>
            <a:br>
              <a:rPr lang="de-DE" b="1" dirty="0"/>
            </a:br>
            <a:endParaRPr lang="de-DE" b="1" dirty="0"/>
          </a:p>
          <a:p>
            <a:pPr>
              <a:buFont typeface="+mj-lt"/>
              <a:buAutoNum type="arabicPeriod"/>
            </a:pPr>
            <a:r>
              <a:rPr lang="de-DE" b="1" dirty="0"/>
              <a:t>Vorbereitende Aufgaben</a:t>
            </a:r>
            <a:br>
              <a:rPr lang="de-DE" b="1" dirty="0"/>
            </a:br>
            <a:endParaRPr lang="de-DE" b="1" dirty="0"/>
          </a:p>
          <a:p>
            <a:pPr>
              <a:buFont typeface="+mj-lt"/>
              <a:buAutoNum type="arabicPeriod"/>
            </a:pPr>
            <a:r>
              <a:rPr lang="de-DE" b="1" dirty="0"/>
              <a:t>Fakten, Fakten, Fakten ... zur strategischen Personalplanung im Unternehmen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829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der Präsentation</a:t>
            </a:r>
          </a:p>
        </p:txBody>
      </p:sp>
      <p:sp>
        <p:nvSpPr>
          <p:cNvPr id="82947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B4B2DEF-8C32-5C4E-ABCF-8E57A8FCD8B8}" type="slidenum">
              <a:rPr lang="de-DE" sz="1000" b="0" smtClean="0">
                <a:cs typeface="Tahoma" charset="0"/>
              </a:rPr>
              <a:pPr/>
              <a:t>9</a:t>
            </a:fld>
            <a:endParaRPr lang="de-DE" sz="1000" b="0">
              <a:cs typeface="Tahoma" charset="0"/>
            </a:endParaRPr>
          </a:p>
        </p:txBody>
      </p:sp>
      <p:sp>
        <p:nvSpPr>
          <p:cNvPr id="82948" name="Datumsplatzhalt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49C5186-FB89-9049-A758-E289ED68FBF6}" type="datetime1">
              <a:rPr lang="de-DE" sz="1000" b="0" smtClean="0"/>
              <a:pPr/>
              <a:t>17.12.18</a:t>
            </a:fld>
            <a:endParaRPr lang="de-DE" sz="1000" b="0"/>
          </a:p>
        </p:txBody>
      </p:sp>
      <p:sp>
        <p:nvSpPr>
          <p:cNvPr id="82949" name="Fußzeilenplatzhalt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F7878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1000" dirty="0"/>
              <a:t>Strategische Personalplanung für kleine und mittelgroße Unternehmen 		</a:t>
            </a:r>
          </a:p>
        </p:txBody>
      </p:sp>
    </p:spTree>
    <p:extLst>
      <p:ext uri="{BB962C8B-B14F-4D97-AF65-F5344CB8AC3E}">
        <p14:creationId xmlns:p14="http://schemas.microsoft.com/office/powerpoint/2010/main" val="646750199"/>
      </p:ext>
    </p:extLst>
  </p:cSld>
  <p:clrMapOvr>
    <a:masterClrMapping/>
  </p:clrMapOvr>
</p:sld>
</file>

<file path=ppt/theme/theme1.xml><?xml version="1.0" encoding="utf-8"?>
<a:theme xmlns:a="http://schemas.openxmlformats.org/drawingml/2006/main" name="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BMAS INQA_Präsentation Master</Template>
  <TotalTime>0</TotalTime>
  <Words>1150</Words>
  <Application>Microsoft Macintosh PowerPoint</Application>
  <PresentationFormat>Bildschirmpräsentation (4:3)</PresentationFormat>
  <Paragraphs>289</Paragraphs>
  <Slides>33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Informal Roman</vt:lpstr>
      <vt:lpstr>Lucida Grande</vt:lpstr>
      <vt:lpstr>Tahoma</vt:lpstr>
      <vt:lpstr>Times New Roman</vt:lpstr>
      <vt:lpstr>BMAS INQA_Präsentation Master</vt:lpstr>
      <vt:lpstr>Präsentation</vt:lpstr>
      <vt:lpstr> Was erwartet Sie in dieser Präsentation? </vt:lpstr>
      <vt:lpstr>Strategische Personalplanung</vt:lpstr>
      <vt:lpstr>Strategische Personalplanung</vt:lpstr>
      <vt:lpstr>Der Werkzeugkasten im Überblick</vt:lpstr>
      <vt:lpstr>Wie unterstützt Sie diese Präsentation?</vt:lpstr>
      <vt:lpstr>Nun wünschen wir Ihnen viel Spaß und Erfolg bei der Information und Kommunikation zu Ihrer strategischen Personalplanung!</vt:lpstr>
      <vt:lpstr> Strategische Personalplanung –  Ein Blick in die Zukunft des Unternehmens </vt:lpstr>
      <vt:lpstr>Inhalt der Präsentation</vt:lpstr>
      <vt:lpstr> Gute Gründe für eine strategische Personalplanung </vt:lpstr>
      <vt:lpstr>Definition einer strategischen Personalplanung</vt:lpstr>
      <vt:lpstr>Mehrwert einer strategischen Personalplanung</vt:lpstr>
      <vt:lpstr>Vorteile für die Belegschaft</vt:lpstr>
      <vt:lpstr>Digitalisierung „vor“-denken</vt:lpstr>
      <vt:lpstr> Vorbereitende Aufgaben </vt:lpstr>
      <vt:lpstr>Klärung organisatorischer Fragen</vt:lpstr>
      <vt:lpstr>Wer kümmert sich und macht mit?</vt:lpstr>
      <vt:lpstr>Aufwand für die strategische Personalplanung</vt:lpstr>
      <vt:lpstr>Fakten, Fakten, Fakten ... zur strategischen Personalplanung im Unternehmen</vt:lpstr>
      <vt:lpstr>Der Ablauf der strategischen Personalplanung</vt:lpstr>
      <vt:lpstr>Schritt 1</vt:lpstr>
      <vt:lpstr>Das „magische Viereck“ </vt:lpstr>
      <vt:lpstr>Schritt 2</vt:lpstr>
      <vt:lpstr>Schritt 3</vt:lpstr>
      <vt:lpstr>Schritt 4</vt:lpstr>
      <vt:lpstr>Schritt 5</vt:lpstr>
      <vt:lpstr>Bearbeitungsschritte der strategischen Personalplanung</vt:lpstr>
      <vt:lpstr>Das IT-Tool zur strategischen Personalplanung</vt:lpstr>
      <vt:lpstr>Die Checklisten zur strategischen Personalplanung</vt:lpstr>
      <vt:lpstr>Mögliche Ansätze zur Folgeplanung</vt:lpstr>
      <vt:lpstr>Planung und Umsetzung von Maßnahmen</vt:lpstr>
      <vt:lpstr>Viel Erfolg und Spaß bei der Umsetzung Ihrer strategischen Personalplanung!</vt:lpstr>
      <vt:lpstr>Impressum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Mensch im Mittelpunkt des Wirtschaftens</dc:title>
  <dc:creator/>
  <cp:lastModifiedBy/>
  <cp:revision>1</cp:revision>
  <cp:lastPrinted>2018-12-17T13:54:48Z</cp:lastPrinted>
  <dcterms:created xsi:type="dcterms:W3CDTF">2017-04-12T14:18:25Z</dcterms:created>
  <dcterms:modified xsi:type="dcterms:W3CDTF">2018-12-17T13:56:11Z</dcterms:modified>
</cp:coreProperties>
</file>